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6" r:id="rId13"/>
    <p:sldId id="268" r:id="rId14"/>
    <p:sldId id="269" r:id="rId15"/>
    <p:sldId id="270" r:id="rId16"/>
    <p:sldId id="271" r:id="rId17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5" d="100"/>
          <a:sy n="55" d="100"/>
        </p:scale>
        <p:origin x="63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9" name="Shape 14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5684679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ore e data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1340" y="118598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Autore e data</a:t>
            </a:r>
          </a:p>
        </p:txBody>
      </p:sp>
      <p:sp>
        <p:nvSpPr>
          <p:cNvPr id="12" name="Titolo presentazione"/>
          <p:cNvSpPr txBox="1">
            <a:spLocks noGrp="1"/>
          </p:cNvSpPr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z="11600" spc="-232"/>
            </a:lvl1pPr>
          </a:lstStyle>
          <a:p>
            <a:r>
              <a:t>Titolo presentazione</a:t>
            </a:r>
          </a:p>
        </p:txBody>
      </p:sp>
      <p:sp>
        <p:nvSpPr>
          <p:cNvPr id="13" name="Corpo livello uno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Sottotitolo presentazione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4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ichiara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Corpo livello uno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Dichiarazione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9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Informazione importan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Corpo livello uno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5pPr>
          </a:lstStyle>
          <a:p>
            <a:r>
              <a:t>100%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07" name="Dettagli informazion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Dettagli informazione</a:t>
            </a:r>
          </a:p>
        </p:txBody>
      </p:sp>
      <p:sp>
        <p:nvSpPr>
          <p:cNvPr id="108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ita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Attribuzion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2430025" y="10675453"/>
            <a:ext cx="202000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Attribuzione</a:t>
            </a:r>
          </a:p>
        </p:txBody>
      </p:sp>
      <p:sp>
        <p:nvSpPr>
          <p:cNvPr id="116" name="Corpo livello uno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923" indent="-4699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“Citazione degna di nota”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7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 - 3 per pag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Ciotola di insalata con riso saltato, uova sode e bacchette"/>
          <p:cNvSpPr>
            <a:spLocks noGrp="1"/>
          </p:cNvSpPr>
          <p:nvPr>
            <p:ph type="pic" sz="quarter" idx="21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5" name="Ciotola con frittelle al salmone, insalata e hummus "/>
          <p:cNvSpPr>
            <a:spLocks noGrp="1"/>
          </p:cNvSpPr>
          <p:nvPr>
            <p:ph type="pic" sz="half" idx="22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6" name="Pappardelle con burro al prezzemolo, nocciole tostate e scaglie di parmigiano"/>
          <p:cNvSpPr>
            <a:spLocks noGrp="1"/>
          </p:cNvSpPr>
          <p:nvPr>
            <p:ph type="pic" idx="23"/>
          </p:nvPr>
        </p:nvSpPr>
        <p:spPr>
          <a:xfrm>
            <a:off x="-139700" y="495300"/>
            <a:ext cx="16611600" cy="12458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7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ciotola di insalata con riso saltato, uova sode e bacchette"/>
          <p:cNvSpPr>
            <a:spLocks noGrp="1"/>
          </p:cNvSpPr>
          <p:nvPr>
            <p:ph type="pic" idx="21"/>
          </p:nvPr>
        </p:nvSpPr>
        <p:spPr>
          <a:xfrm>
            <a:off x="-1333500" y="-5524500"/>
            <a:ext cx="27051000" cy="21640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5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olo e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Avocado e lime"/>
          <p:cNvSpPr>
            <a:spLocks noGrp="1"/>
          </p:cNvSpPr>
          <p:nvPr>
            <p:ph type="pic" idx="21"/>
          </p:nvPr>
        </p:nvSpPr>
        <p:spPr>
          <a:xfrm>
            <a:off x="-1155700" y="-1295400"/>
            <a:ext cx="26746200" cy="1601893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2" name="Titolo presentazione"/>
          <p:cNvSpPr txBox="1">
            <a:spLocks noGrp="1"/>
          </p:cNvSpPr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z="11600" spc="-232"/>
            </a:lvl1pPr>
          </a:lstStyle>
          <a:p>
            <a:r>
              <a:t>Titolo presentazione</a:t>
            </a:r>
          </a:p>
        </p:txBody>
      </p:sp>
      <p:sp>
        <p:nvSpPr>
          <p:cNvPr id="23" name="Autore e data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Autore e data</a:t>
            </a:r>
          </a:p>
        </p:txBody>
      </p:sp>
      <p:sp>
        <p:nvSpPr>
          <p:cNvPr id="24" name="Corpo livello uno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Sottotitolo presentazione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5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olo e f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Ciotola con frittelle al salmone, insalata e hummus"/>
          <p:cNvSpPr>
            <a:spLocks noGrp="1"/>
          </p:cNvSpPr>
          <p:nvPr>
            <p:ph type="pic" idx="21"/>
          </p:nvPr>
        </p:nvSpPr>
        <p:spPr>
          <a:xfrm>
            <a:off x="10972800" y="-203200"/>
            <a:ext cx="12144837" cy="14135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3" name="Titolo"/>
          <p:cNvSpPr txBox="1">
            <a:spLocks noGrp="1"/>
          </p:cNvSpPr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r>
              <a:t>Titolo</a:t>
            </a:r>
          </a:p>
        </p:txBody>
      </p:sp>
      <p:sp>
        <p:nvSpPr>
          <p:cNvPr id="34" name="Corpo livello uno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Sottotitolo diapositiva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5" name="Numero diapositiva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olo e punti ele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itolo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Titolo</a:t>
            </a:r>
          </a:p>
        </p:txBody>
      </p:sp>
      <p:sp>
        <p:nvSpPr>
          <p:cNvPr id="43" name="Sottotitolo diapositiva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Sottotitolo diapositiva</a:t>
            </a:r>
          </a:p>
        </p:txBody>
      </p:sp>
      <p:sp>
        <p:nvSpPr>
          <p:cNvPr id="44" name="Corpo livello uno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Testo elenco puntato diapositiva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5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unti ele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Corpo livello uno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r>
              <a:t>Testo elenco puntato diapositiva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3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olo, punti elenco e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ottotitolo diapositiva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Sottotitolo diapositiva</a:t>
            </a:r>
          </a:p>
        </p:txBody>
      </p:sp>
      <p:sp>
        <p:nvSpPr>
          <p:cNvPr id="61" name="Corpo livello uno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r>
              <a:t>Testo elenco puntato diapositiva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2" name="Pappardelle con burro al prezzemolo, nocciole tostate e scaglie di parmigiano"/>
          <p:cNvSpPr>
            <a:spLocks noGrp="1"/>
          </p:cNvSpPr>
          <p:nvPr>
            <p:ph type="pic" idx="22"/>
          </p:nvPr>
        </p:nvSpPr>
        <p:spPr>
          <a:xfrm>
            <a:off x="12192000" y="-407266"/>
            <a:ext cx="10916874" cy="1455583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3" name="Titolo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r>
              <a:t>Titolo</a:t>
            </a:r>
          </a:p>
        </p:txBody>
      </p:sp>
      <p:sp>
        <p:nvSpPr>
          <p:cNvPr id="64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itolo sezion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sz="11600" b="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Titolo sezione</a:t>
            </a:r>
          </a:p>
        </p:txBody>
      </p:sp>
      <p:sp>
        <p:nvSpPr>
          <p:cNvPr id="72" name="Numero diapositiva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Titolo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4949"/>
          </a:xfrm>
          <a:prstGeom prst="rect">
            <a:avLst/>
          </a:prstGeom>
        </p:spPr>
        <p:txBody>
          <a:bodyPr/>
          <a:lstStyle/>
          <a:p>
            <a:r>
              <a:t>Titolo</a:t>
            </a:r>
          </a:p>
        </p:txBody>
      </p:sp>
      <p:sp>
        <p:nvSpPr>
          <p:cNvPr id="80" name="Sottotitolo diapositiva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Sottotitolo diapositiva</a:t>
            </a:r>
          </a:p>
        </p:txBody>
      </p:sp>
      <p:sp>
        <p:nvSpPr>
          <p:cNvPr id="81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rogram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Titolo programma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/>
          <a:p>
            <a:r>
              <a:t>Titolo programma</a:t>
            </a:r>
          </a:p>
        </p:txBody>
      </p:sp>
      <p:sp>
        <p:nvSpPr>
          <p:cNvPr id="89" name="Sottotitolo programma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Sottotitolo programma</a:t>
            </a:r>
          </a:p>
        </p:txBody>
      </p:sp>
      <p:sp>
        <p:nvSpPr>
          <p:cNvPr id="90" name="Corpo livello uno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5pPr>
          </a:lstStyle>
          <a:p>
            <a:r>
              <a:t>Argomenti del programma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1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Titolo</a:t>
            </a:r>
          </a:p>
        </p:txBody>
      </p:sp>
      <p:sp>
        <p:nvSpPr>
          <p:cNvPr id="3" name="Corpo livello uno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Testo elenco puntato diapositiva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" name="Numero diapositiva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‹N›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ransition spd="med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tif"/><Relationship Id="rId3" Type="http://schemas.openxmlformats.org/officeDocument/2006/relationships/image" Target="../media/image8.tif"/><Relationship Id="rId7" Type="http://schemas.openxmlformats.org/officeDocument/2006/relationships/image" Target="../media/image12.ti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tif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IMONE CHILOSI - SAMUEL ESPOSITO"/>
          <p:cNvSpPr txBox="1"/>
          <p:nvPr/>
        </p:nvSpPr>
        <p:spPr>
          <a:xfrm>
            <a:off x="9963734" y="12901345"/>
            <a:ext cx="4456532" cy="4527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>
                <a:solidFill>
                  <a:srgbClr val="000000"/>
                </a:solidFill>
                <a:latin typeface="Cervino Neue"/>
                <a:ea typeface="Cervino Neue"/>
                <a:cs typeface="Cervino Neue"/>
                <a:sym typeface="Cervino Neue"/>
              </a:defRPr>
            </a:lvl1pPr>
          </a:lstStyle>
          <a:p>
            <a:r>
              <a:t>SIMONE CHILOSI - SAMUEL ESPOSITO</a:t>
            </a:r>
          </a:p>
        </p:txBody>
      </p:sp>
      <p:grpSp>
        <p:nvGrpSpPr>
          <p:cNvPr id="154" name="Raggruppa"/>
          <p:cNvGrpSpPr/>
          <p:nvPr/>
        </p:nvGrpSpPr>
        <p:grpSpPr>
          <a:xfrm>
            <a:off x="2760795" y="5065522"/>
            <a:ext cx="18862411" cy="2053828"/>
            <a:chOff x="0" y="0"/>
            <a:chExt cx="18862409" cy="2053827"/>
          </a:xfrm>
        </p:grpSpPr>
        <p:sp>
          <p:nvSpPr>
            <p:cNvPr id="152" name="PROGETTO FINALE BIG DATA"/>
            <p:cNvSpPr txBox="1"/>
            <p:nvPr/>
          </p:nvSpPr>
          <p:spPr>
            <a:xfrm>
              <a:off x="2858983" y="0"/>
              <a:ext cx="13144442" cy="129037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9400">
                  <a:solidFill>
                    <a:srgbClr val="000000"/>
                  </a:solidFill>
                  <a:latin typeface="Cervino Neue"/>
                  <a:ea typeface="Cervino Neue"/>
                  <a:cs typeface="Cervino Neue"/>
                  <a:sym typeface="Cervino Neue"/>
                </a:defRPr>
              </a:lvl1pPr>
            </a:lstStyle>
            <a:p>
              <a:r>
                <a:t>PROGETTO FINALE BIG DATA</a:t>
              </a:r>
            </a:p>
          </p:txBody>
        </p:sp>
        <p:sp>
          <p:nvSpPr>
            <p:cNvPr id="153" name="TITOLO"/>
            <p:cNvSpPr txBox="1"/>
            <p:nvPr/>
          </p:nvSpPr>
          <p:spPr>
            <a:xfrm>
              <a:off x="0" y="1304904"/>
              <a:ext cx="18862409" cy="7489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4200">
                  <a:solidFill>
                    <a:srgbClr val="000000"/>
                  </a:solidFill>
                  <a:latin typeface="Cervino Neue"/>
                  <a:ea typeface="Cervino Neue"/>
                  <a:cs typeface="Cervino Neue"/>
                  <a:sym typeface="Cervino Neue"/>
                </a:defRPr>
              </a:lvl1pPr>
            </a:lstStyle>
            <a:p>
              <a:r>
                <a:rPr lang="it-IT" dirty="0"/>
                <a:t>REDDIT BIG DATA ARCHITECTURE AND ANALYSIS</a:t>
              </a:r>
              <a:endParaRPr dirty="0"/>
            </a:p>
          </p:txBody>
        </p:sp>
      </p:grp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POSITIVE STATS"/>
          <p:cNvSpPr txBox="1"/>
          <p:nvPr/>
        </p:nvSpPr>
        <p:spPr>
          <a:xfrm>
            <a:off x="700881" y="465230"/>
            <a:ext cx="5778826" cy="13336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000">
                <a:solidFill>
                  <a:srgbClr val="000000"/>
                </a:solidFill>
                <a:latin typeface="Cervino Neue"/>
                <a:ea typeface="Cervino Neue"/>
                <a:cs typeface="Cervino Neue"/>
                <a:sym typeface="Cervino Neue"/>
              </a:defRPr>
            </a:lvl1pPr>
          </a:lstStyle>
          <a:p>
            <a:r>
              <a:rPr lang="it-IT" dirty="0"/>
              <a:t>ANALISI DEI DATI</a:t>
            </a:r>
            <a:endParaRPr dirty="0"/>
          </a:p>
        </p:txBody>
      </p:sp>
      <p:sp>
        <p:nvSpPr>
          <p:cNvPr id="300" name="OBIETTIVO: CONFRONTARE I SUBREDDIT SELEZIONATI NELLE RISPETTIVE CONTROPARTI POSITIVE E NEGATIVE"/>
          <p:cNvSpPr txBox="1"/>
          <p:nvPr/>
        </p:nvSpPr>
        <p:spPr>
          <a:xfrm>
            <a:off x="777927" y="2542321"/>
            <a:ext cx="18626794" cy="5584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600">
                <a:solidFill>
                  <a:srgbClr val="000000"/>
                </a:solidFill>
                <a:latin typeface="Cervino Neue"/>
                <a:ea typeface="Cervino Neue"/>
                <a:cs typeface="Cervino Neue"/>
                <a:sym typeface="Cervino Neue"/>
              </a:defRPr>
            </a:pPr>
            <a:r>
              <a:rPr u="sng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OBIETTIVO</a:t>
            </a:r>
            <a:r>
              <a:t>: CONFRONTARE I SUBREDDIT SELEZIONATI NELLE RISPETTIVE CONTROPARTI POSITIVE E NEGATIVE</a:t>
            </a:r>
          </a:p>
        </p:txBody>
      </p:sp>
      <p:sp>
        <p:nvSpPr>
          <p:cNvPr id="301" name="CONFRONTO SUBREDDIT…"/>
          <p:cNvSpPr txBox="1"/>
          <p:nvPr/>
        </p:nvSpPr>
        <p:spPr>
          <a:xfrm>
            <a:off x="703759" y="4286058"/>
            <a:ext cx="21455574" cy="22345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457200" indent="-457200" algn="l">
              <a:lnSpc>
                <a:spcPct val="150000"/>
              </a:lnSpc>
              <a:buSzPct val="123000"/>
              <a:buChar char="•"/>
              <a:defRPr sz="3600">
                <a:solidFill>
                  <a:srgbClr val="000000"/>
                </a:solidFill>
                <a:latin typeface="Cervino Neue"/>
                <a:ea typeface="Cervino Neue"/>
                <a:cs typeface="Cervino Neue"/>
                <a:sym typeface="Cervino Neue"/>
              </a:defRPr>
            </a:pPr>
            <a:r>
              <a:t>CONFRONTO SUBREDDIT</a:t>
            </a:r>
          </a:p>
          <a:p>
            <a:pPr marL="457200" indent="-457200" algn="l">
              <a:lnSpc>
                <a:spcPct val="150000"/>
              </a:lnSpc>
              <a:buSzPct val="123000"/>
              <a:buChar char="•"/>
              <a:defRPr sz="3600">
                <a:solidFill>
                  <a:srgbClr val="000000"/>
                </a:solidFill>
                <a:latin typeface="Cervino Neue"/>
                <a:ea typeface="Cervino Neue"/>
                <a:cs typeface="Cervino Neue"/>
                <a:sym typeface="Cervino Neue"/>
              </a:defRPr>
            </a:pPr>
            <a:r>
              <a:t>POPOLARITA’ DEGLI ARGOMENTI</a:t>
            </a:r>
          </a:p>
          <a:p>
            <a:pPr marL="457200" indent="-457200" algn="l">
              <a:lnSpc>
                <a:spcPct val="150000"/>
              </a:lnSpc>
              <a:buSzPct val="123000"/>
              <a:buChar char="•"/>
              <a:defRPr sz="3600">
                <a:solidFill>
                  <a:srgbClr val="000000"/>
                </a:solidFill>
                <a:latin typeface="Cervino Neue"/>
                <a:ea typeface="Cervino Neue"/>
                <a:cs typeface="Cervino Neue"/>
                <a:sym typeface="Cervino Neue"/>
              </a:defRPr>
            </a:pPr>
            <a:r>
              <a:t>RISPOSTA DA PARTE DELLA COMMUNITY PER CIASCUN ARGOMENTO</a:t>
            </a:r>
          </a:p>
        </p:txBody>
      </p:sp>
      <p:sp>
        <p:nvSpPr>
          <p:cNvPr id="302" name="TECNOLOGIA: LINGUAGGIO R, HA UN IDE PROPRIETARIO (R STUDIO) CHE OFFRE LA POSSIBILITA’ DI AVERE GRAFICI REAL TIME ED E’ COMPATIBILE CON MONGODB"/>
          <p:cNvSpPr txBox="1"/>
          <p:nvPr/>
        </p:nvSpPr>
        <p:spPr>
          <a:xfrm>
            <a:off x="790014" y="7565317"/>
            <a:ext cx="19238314" cy="11680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600">
                <a:solidFill>
                  <a:srgbClr val="000000"/>
                </a:solidFill>
                <a:latin typeface="Cervino Neue"/>
                <a:ea typeface="Cervino Neue"/>
                <a:cs typeface="Cervino Neue"/>
                <a:sym typeface="Cervino Neue"/>
              </a:defRPr>
            </a:pPr>
            <a:r>
              <a:rPr u="sng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TECNOLOGIA</a:t>
            </a:r>
            <a:r>
              <a:t>: LINGUAGGIO R, HA UN IDE PROPRIETARIO (R STUDIO) CHE OFFRE LA POSSIBILITA’ DI AVERE GRAFICI REAL TIME ED E’ COMPATIBILE CON MONGODB</a:t>
            </a:r>
          </a:p>
        </p:txBody>
      </p:sp>
      <p:pic>
        <p:nvPicPr>
          <p:cNvPr id="303" name="Immagine" descr="Immagin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4895" y="9778081"/>
            <a:ext cx="4813301" cy="16891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ANALISI 2"/>
          <p:cNvSpPr txBox="1"/>
          <p:nvPr/>
        </p:nvSpPr>
        <p:spPr>
          <a:xfrm>
            <a:off x="67452" y="0"/>
            <a:ext cx="3265317" cy="13336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000">
                <a:solidFill>
                  <a:srgbClr val="000000"/>
                </a:solidFill>
                <a:latin typeface="Cervino Neue"/>
                <a:ea typeface="Cervino Neue"/>
                <a:cs typeface="Cervino Neue"/>
                <a:sym typeface="Cervino Neue"/>
              </a:defRPr>
            </a:lvl1pPr>
          </a:lstStyle>
          <a:p>
            <a:r>
              <a:rPr dirty="0"/>
              <a:t>ANALISI </a:t>
            </a:r>
            <a:r>
              <a:rPr lang="it-IT" dirty="0"/>
              <a:t>1</a:t>
            </a:r>
            <a:endParaRPr dirty="0"/>
          </a:p>
        </p:txBody>
      </p:sp>
      <p:sp>
        <p:nvSpPr>
          <p:cNvPr id="310" name="SUBREDDIT BY SCORE/COMMENTS: MEDIA SCORE E DI NUMERO DI COMMENTI PER CIASCUN SUBREDDIT"/>
          <p:cNvSpPr txBox="1"/>
          <p:nvPr/>
        </p:nvSpPr>
        <p:spPr>
          <a:xfrm>
            <a:off x="3643965" y="1464649"/>
            <a:ext cx="3851633" cy="8385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3600">
                <a:solidFill>
                  <a:srgbClr val="000000"/>
                </a:solidFill>
                <a:latin typeface="Cervino Neue"/>
                <a:ea typeface="Cervino Neue"/>
                <a:cs typeface="Cervino Neue"/>
                <a:sym typeface="Cervino Neue"/>
              </a:defRPr>
            </a:lvl1pPr>
          </a:lstStyle>
          <a:p>
            <a:r>
              <a:rPr dirty="0"/>
              <a:t>SUBREDDIT BY SCORE</a:t>
            </a:r>
          </a:p>
        </p:txBody>
      </p:sp>
      <p:sp>
        <p:nvSpPr>
          <p:cNvPr id="311" name="SE I VALORI SONO ALTI ALLORA SIGNIFICA CHE LA COMMUNITY CONDIVIDE OPINIONI E UMORE DELL’AUTORE DEL POST"/>
          <p:cNvSpPr txBox="1"/>
          <p:nvPr/>
        </p:nvSpPr>
        <p:spPr>
          <a:xfrm>
            <a:off x="18815538" y="2092569"/>
            <a:ext cx="5352231" cy="4930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3600">
                <a:solidFill>
                  <a:schemeClr val="accent3"/>
                </a:solidFill>
                <a:latin typeface="Cervino Neue"/>
                <a:ea typeface="Cervino Neue"/>
                <a:cs typeface="Cervino Neue"/>
                <a:sym typeface="Cervino Neue"/>
              </a:defRPr>
            </a:lvl1pPr>
          </a:lstStyle>
          <a:p>
            <a:r>
              <a:rPr lang="it-IT" dirty="0"/>
              <a:t>MEDIA DI SCORE E DI NUMERO DI COMMENTI PER CIASCUN SUBREDDIT:</a:t>
            </a:r>
          </a:p>
          <a:p>
            <a:r>
              <a:rPr dirty="0"/>
              <a:t>SE I VALORI SONO ALTI ALLORA SIGNIFICA CHE LA COMMUNITY CONDIVIDE OPINIONI E UMORE DELL’AUTORE DEL POST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41DA04A-1401-0D0F-225F-5252481293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1227" y="2349489"/>
            <a:ext cx="6639342" cy="5822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D06DE6C6-1741-B263-346D-5F94249B33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1227" y="8108792"/>
            <a:ext cx="8928409" cy="5603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1018F41-0818-4254-EEFC-C5E5E7B4FE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4479" y="2488722"/>
            <a:ext cx="6272844" cy="5501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D885E7DD-217E-E4ED-9DAA-D3A95750A8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8946" y="8108792"/>
            <a:ext cx="8928408" cy="5603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UBREDDIT BY SCORE/COMMENTS: MEDIA SCORE E DI NUMERO DI COMMENTI PER CIASCUN SUBREDDIT">
            <a:extLst>
              <a:ext uri="{FF2B5EF4-FFF2-40B4-BE49-F238E27FC236}">
                <a16:creationId xmlns:a16="http://schemas.microsoft.com/office/drawing/2014/main" id="{2BF005EB-F64A-DF93-1E9B-DC53C9A833F8}"/>
              </a:ext>
            </a:extLst>
          </p:cNvPr>
          <p:cNvSpPr txBox="1"/>
          <p:nvPr/>
        </p:nvSpPr>
        <p:spPr>
          <a:xfrm>
            <a:off x="67452" y="5105018"/>
            <a:ext cx="1981802" cy="8592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3600">
                <a:solidFill>
                  <a:srgbClr val="000000"/>
                </a:solidFill>
                <a:latin typeface="Cervino Neue"/>
                <a:ea typeface="Cervino Neue"/>
                <a:cs typeface="Cervino Neue"/>
                <a:sym typeface="Cervino Neue"/>
              </a:defRPr>
            </a:lvl1pPr>
          </a:lstStyle>
          <a:p>
            <a:r>
              <a:rPr lang="it-IT" dirty="0"/>
              <a:t>POSITIVE</a:t>
            </a:r>
            <a:endParaRPr dirty="0"/>
          </a:p>
        </p:txBody>
      </p:sp>
      <p:sp>
        <p:nvSpPr>
          <p:cNvPr id="10" name="SUBREDDIT BY SCORE/COMMENTS: MEDIA SCORE E DI NUMERO DI COMMENTI PER CIASCUN SUBREDDIT">
            <a:extLst>
              <a:ext uri="{FF2B5EF4-FFF2-40B4-BE49-F238E27FC236}">
                <a16:creationId xmlns:a16="http://schemas.microsoft.com/office/drawing/2014/main" id="{346F99A4-FCCF-3FFE-02A7-30F45F869BEB}"/>
              </a:ext>
            </a:extLst>
          </p:cNvPr>
          <p:cNvSpPr txBox="1"/>
          <p:nvPr/>
        </p:nvSpPr>
        <p:spPr>
          <a:xfrm>
            <a:off x="-28432" y="10480878"/>
            <a:ext cx="1981802" cy="8592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3600">
                <a:solidFill>
                  <a:srgbClr val="000000"/>
                </a:solidFill>
                <a:latin typeface="Cervino Neue"/>
                <a:ea typeface="Cervino Neue"/>
                <a:cs typeface="Cervino Neue"/>
                <a:sym typeface="Cervino Neue"/>
              </a:defRPr>
            </a:lvl1pPr>
          </a:lstStyle>
          <a:p>
            <a:r>
              <a:rPr lang="it-IT" dirty="0"/>
              <a:t>NEGATIVE</a:t>
            </a:r>
            <a:endParaRPr dirty="0"/>
          </a:p>
        </p:txBody>
      </p:sp>
      <p:sp>
        <p:nvSpPr>
          <p:cNvPr id="11" name="SUBREDDIT BY SCORE/COMMENTS: MEDIA SCORE E DI NUMERO DI COMMENTI PER CIASCUN SUBREDDIT">
            <a:extLst>
              <a:ext uri="{FF2B5EF4-FFF2-40B4-BE49-F238E27FC236}">
                <a16:creationId xmlns:a16="http://schemas.microsoft.com/office/drawing/2014/main" id="{99C44AFB-D72F-3DDB-0C52-6EA304C1B58A}"/>
              </a:ext>
            </a:extLst>
          </p:cNvPr>
          <p:cNvSpPr txBox="1"/>
          <p:nvPr/>
        </p:nvSpPr>
        <p:spPr>
          <a:xfrm>
            <a:off x="13036771" y="1510923"/>
            <a:ext cx="3851633" cy="8385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3600">
                <a:solidFill>
                  <a:srgbClr val="000000"/>
                </a:solidFill>
                <a:latin typeface="Cervino Neue"/>
                <a:ea typeface="Cervino Neue"/>
                <a:cs typeface="Cervino Neue"/>
                <a:sym typeface="Cervino Neue"/>
              </a:defRPr>
            </a:lvl1pPr>
          </a:lstStyle>
          <a:p>
            <a:r>
              <a:rPr dirty="0"/>
              <a:t>SUBREDDIT BY </a:t>
            </a:r>
            <a:r>
              <a:rPr lang="it-IT" dirty="0"/>
              <a:t>COMMENTS</a:t>
            </a:r>
            <a:endParaRPr dirty="0"/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ANALISI 1"/>
          <p:cNvSpPr txBox="1"/>
          <p:nvPr/>
        </p:nvSpPr>
        <p:spPr>
          <a:xfrm>
            <a:off x="0" y="0"/>
            <a:ext cx="3358292" cy="13336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000">
                <a:solidFill>
                  <a:srgbClr val="000000"/>
                </a:solidFill>
                <a:latin typeface="Cervino Neue"/>
                <a:ea typeface="Cervino Neue"/>
                <a:cs typeface="Cervino Neue"/>
                <a:sym typeface="Cervino Neue"/>
              </a:defRPr>
            </a:lvl1pPr>
          </a:lstStyle>
          <a:p>
            <a:r>
              <a:rPr dirty="0"/>
              <a:t>ANALISI </a:t>
            </a:r>
            <a:r>
              <a:rPr lang="it-IT" dirty="0"/>
              <a:t>2</a:t>
            </a:r>
            <a:endParaRPr dirty="0"/>
          </a:p>
        </p:txBody>
      </p:sp>
      <p:sp>
        <p:nvSpPr>
          <p:cNvPr id="306" name="MAX SCORE POST/MIN SCORE POST: TROVARE I POST CHE HANNO FATTO PIU’ SCALPORE IN POSITIVO E NEGATIVO PER OGNI SUBREDDIT"/>
          <p:cNvSpPr txBox="1"/>
          <p:nvPr/>
        </p:nvSpPr>
        <p:spPr>
          <a:xfrm>
            <a:off x="3358292" y="2132985"/>
            <a:ext cx="9708712" cy="18894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3600">
                <a:solidFill>
                  <a:srgbClr val="000000"/>
                </a:solidFill>
                <a:latin typeface="Cervino Neue"/>
                <a:ea typeface="Cervino Neue"/>
                <a:cs typeface="Cervino Neue"/>
                <a:sym typeface="Cervino Neue"/>
              </a:defRPr>
            </a:lvl1pPr>
          </a:lstStyle>
          <a:p>
            <a:r>
              <a:rPr dirty="0"/>
              <a:t>MAX SCORE POST: TROVARE I POST CHE HANNO FATTO PIU’ SCALPORE IN POSITIVO E NEGATIVO PER OGNI SUBREDDIT</a:t>
            </a:r>
          </a:p>
        </p:txBody>
      </p:sp>
      <p:sp>
        <p:nvSpPr>
          <p:cNvPr id="307" name="VENGONO MOSTRATI I DETTAGLI DEI POST IDENTIFICATI IN MODO DA CAPIRE QUALI ARGOMENTI HANNO MAGGIORE SUCCESSO"/>
          <p:cNvSpPr txBox="1"/>
          <p:nvPr/>
        </p:nvSpPr>
        <p:spPr>
          <a:xfrm>
            <a:off x="17144999" y="4510454"/>
            <a:ext cx="5697417" cy="46950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3600">
                <a:solidFill>
                  <a:schemeClr val="accent3"/>
                </a:solidFill>
                <a:latin typeface="Cervino Neue"/>
                <a:ea typeface="Cervino Neue"/>
                <a:cs typeface="Cervino Neue"/>
                <a:sym typeface="Cervino Neue"/>
              </a:defRPr>
            </a:lvl1pPr>
          </a:lstStyle>
          <a:p>
            <a:r>
              <a:rPr dirty="0"/>
              <a:t>VENGONO MOSTRATI I DETTAGLI DEI POST IDENTIFICATI IN MODO DA CAPIRE QUALI ARGOMENTI HANNO MAGGIORE SUCCESSO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37068B2-5A64-6AD2-74AA-EA99D5258C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108" y="4025732"/>
            <a:ext cx="16810892" cy="7557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MAX SCORE POST/MIN SCORE POST: TROVARE I POST CHE HANNO FATTO PIU’ SCALPORE IN POSITIVO E NEGATIVO PER OGNI SUBREDDIT">
            <a:extLst>
              <a:ext uri="{FF2B5EF4-FFF2-40B4-BE49-F238E27FC236}">
                <a16:creationId xmlns:a16="http://schemas.microsoft.com/office/drawing/2014/main" id="{50A6FF41-B3FB-73BB-C138-955F1AA01C1F}"/>
              </a:ext>
            </a:extLst>
          </p:cNvPr>
          <p:cNvSpPr txBox="1"/>
          <p:nvPr/>
        </p:nvSpPr>
        <p:spPr>
          <a:xfrm>
            <a:off x="3358292" y="11288448"/>
            <a:ext cx="9708712" cy="18894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3600">
                <a:solidFill>
                  <a:srgbClr val="000000"/>
                </a:solidFill>
                <a:latin typeface="Cervino Neue"/>
                <a:ea typeface="Cervino Neue"/>
                <a:cs typeface="Cervino Neue"/>
                <a:sym typeface="Cervino Neue"/>
              </a:defRPr>
            </a:lvl1pPr>
          </a:lstStyle>
          <a:p>
            <a:r>
              <a:rPr lang="it-IT" dirty="0"/>
              <a:t>ESEMPIO: POSITIVE MAX SCORE POSTS</a:t>
            </a:r>
            <a:endParaRPr dirty="0"/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ANALISI 3"/>
          <p:cNvSpPr txBox="1"/>
          <p:nvPr/>
        </p:nvSpPr>
        <p:spPr>
          <a:xfrm>
            <a:off x="0" y="60317"/>
            <a:ext cx="3349244" cy="11211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000">
                <a:solidFill>
                  <a:srgbClr val="000000"/>
                </a:solidFill>
                <a:latin typeface="Cervino Neue"/>
                <a:ea typeface="Cervino Neue"/>
                <a:cs typeface="Cervino Neue"/>
                <a:sym typeface="Cervino Neue"/>
              </a:defRPr>
            </a:lvl1pPr>
          </a:lstStyle>
          <a:p>
            <a:r>
              <a:rPr dirty="0"/>
              <a:t>ANALISI 3</a:t>
            </a:r>
          </a:p>
        </p:txBody>
      </p:sp>
      <p:sp>
        <p:nvSpPr>
          <p:cNvPr id="314" name="SUBREDDIT COUNT: CONTARE IL NUMERO DI POST APPARTENENTI A CIASCUN SUBREDDIT"/>
          <p:cNvSpPr txBox="1"/>
          <p:nvPr/>
        </p:nvSpPr>
        <p:spPr>
          <a:xfrm>
            <a:off x="486290" y="1707903"/>
            <a:ext cx="9708713" cy="18894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3600">
                <a:solidFill>
                  <a:srgbClr val="000000"/>
                </a:solidFill>
                <a:latin typeface="Cervino Neue"/>
                <a:ea typeface="Cervino Neue"/>
                <a:cs typeface="Cervino Neue"/>
                <a:sym typeface="Cervino Neue"/>
              </a:defRPr>
            </a:lvl1pPr>
          </a:lstStyle>
          <a:p>
            <a:r>
              <a:rPr dirty="0"/>
              <a:t>SUBREDDIT COUNT: CONTARE IL NUMERO DI POST APPARTENENTI A CIASCUN SUBREDDIT</a:t>
            </a:r>
          </a:p>
        </p:txBody>
      </p:sp>
      <p:sp>
        <p:nvSpPr>
          <p:cNvPr id="315" name="CONFRONTARE IL NUMERO DI POST DI CIASCUN SUBREDDIT IN CIASCUN DATABASE PER VERIFICARE SE UNA COMMUNITY E’ PIU’ POSITIVA O NEGATIVA"/>
          <p:cNvSpPr txBox="1"/>
          <p:nvPr/>
        </p:nvSpPr>
        <p:spPr>
          <a:xfrm>
            <a:off x="11043742" y="1707903"/>
            <a:ext cx="9708713" cy="18894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3600">
                <a:solidFill>
                  <a:schemeClr val="accent3"/>
                </a:solidFill>
                <a:latin typeface="Cervino Neue"/>
                <a:ea typeface="Cervino Neue"/>
                <a:cs typeface="Cervino Neue"/>
                <a:sym typeface="Cervino Neue"/>
              </a:defRPr>
            </a:lvl1pPr>
          </a:lstStyle>
          <a:p>
            <a:r>
              <a:rPr dirty="0"/>
              <a:t>CONFRONTARE IL NUMERO DI POST DI CIASCUN SUBREDDIT IN CIASCUN DATABASE PER VERIFICARE SE UNA COMMUNITY E’ PIU’ POSITIVA O NEGATIVA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05D5C78D-2ACD-1004-40D6-B1DB7F497A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000" y="4983229"/>
            <a:ext cx="9306003" cy="8161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B52CF52D-879E-0910-8038-BAEEF503B4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6226" y="4983229"/>
            <a:ext cx="13004075" cy="8161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UBREDDIT COUNT: CONTARE IL NUMERO DI POST APPARTENENTI A CIASCUN SUBREDDIT">
            <a:extLst>
              <a:ext uri="{FF2B5EF4-FFF2-40B4-BE49-F238E27FC236}">
                <a16:creationId xmlns:a16="http://schemas.microsoft.com/office/drawing/2014/main" id="{1BECF06A-CBFF-1E74-A807-2000EA3D8908}"/>
              </a:ext>
            </a:extLst>
          </p:cNvPr>
          <p:cNvSpPr txBox="1"/>
          <p:nvPr/>
        </p:nvSpPr>
        <p:spPr>
          <a:xfrm>
            <a:off x="1863969" y="4123740"/>
            <a:ext cx="1805405" cy="9094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3600">
                <a:solidFill>
                  <a:srgbClr val="000000"/>
                </a:solidFill>
                <a:latin typeface="Cervino Neue"/>
                <a:ea typeface="Cervino Neue"/>
                <a:cs typeface="Cervino Neue"/>
                <a:sym typeface="Cervino Neue"/>
              </a:defRPr>
            </a:lvl1pPr>
          </a:lstStyle>
          <a:p>
            <a:r>
              <a:rPr lang="it-IT" dirty="0"/>
              <a:t>POSITIVE</a:t>
            </a:r>
            <a:endParaRPr dirty="0"/>
          </a:p>
        </p:txBody>
      </p:sp>
      <p:sp>
        <p:nvSpPr>
          <p:cNvPr id="8" name="SUBREDDIT COUNT: CONTARE IL NUMERO DI POST APPARTENENTI A CIASCUN SUBREDDIT">
            <a:extLst>
              <a:ext uri="{FF2B5EF4-FFF2-40B4-BE49-F238E27FC236}">
                <a16:creationId xmlns:a16="http://schemas.microsoft.com/office/drawing/2014/main" id="{1B99AD8A-919C-9452-D7FC-45F579D05434}"/>
              </a:ext>
            </a:extLst>
          </p:cNvPr>
          <p:cNvSpPr txBox="1"/>
          <p:nvPr/>
        </p:nvSpPr>
        <p:spPr>
          <a:xfrm>
            <a:off x="11043742" y="4123740"/>
            <a:ext cx="1805405" cy="9094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3600">
                <a:solidFill>
                  <a:srgbClr val="000000"/>
                </a:solidFill>
                <a:latin typeface="Cervino Neue"/>
                <a:ea typeface="Cervino Neue"/>
                <a:cs typeface="Cervino Neue"/>
                <a:sym typeface="Cervino Neue"/>
              </a:defRPr>
            </a:lvl1pPr>
          </a:lstStyle>
          <a:p>
            <a:r>
              <a:rPr lang="it-IT" dirty="0"/>
              <a:t>NEGATIVE</a:t>
            </a:r>
            <a:endParaRPr dirty="0"/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ANALISI 4"/>
          <p:cNvSpPr txBox="1"/>
          <p:nvPr/>
        </p:nvSpPr>
        <p:spPr>
          <a:xfrm>
            <a:off x="0" y="0"/>
            <a:ext cx="3330956" cy="11211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000">
                <a:solidFill>
                  <a:srgbClr val="000000"/>
                </a:solidFill>
                <a:latin typeface="Cervino Neue"/>
                <a:ea typeface="Cervino Neue"/>
                <a:cs typeface="Cervino Neue"/>
                <a:sym typeface="Cervino Neue"/>
              </a:defRPr>
            </a:lvl1pPr>
          </a:lstStyle>
          <a:p>
            <a:r>
              <a:rPr dirty="0"/>
              <a:t>ANALISI 4</a:t>
            </a:r>
          </a:p>
        </p:txBody>
      </p:sp>
      <p:sp>
        <p:nvSpPr>
          <p:cNvPr id="318" name="MOST POSITIVE USERS AND MOST NEGATIVE USERS: IDENTIFICARE GLI UTENTI PIU’ PRESENTI ALL’INTERNO DEI DIVERSI SUBREDDIT"/>
          <p:cNvSpPr txBox="1"/>
          <p:nvPr/>
        </p:nvSpPr>
        <p:spPr>
          <a:xfrm>
            <a:off x="11417018" y="3815543"/>
            <a:ext cx="9708713" cy="30424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3600">
                <a:solidFill>
                  <a:srgbClr val="000000"/>
                </a:solidFill>
                <a:latin typeface="Cervino Neue"/>
                <a:ea typeface="Cervino Neue"/>
                <a:cs typeface="Cervino Neue"/>
                <a:sym typeface="Cervino Neue"/>
              </a:defRPr>
            </a:lvl1pPr>
          </a:lstStyle>
          <a:p>
            <a:r>
              <a:rPr dirty="0"/>
              <a:t>MOST POSITIVE USERS AND MOST NEGATIVE USERS: IDENTIFICARE GLI UTENTI PIU’ PRESENTI ALL’INTERNO DEI DIVERSI SUBREDDIT</a:t>
            </a:r>
          </a:p>
        </p:txBody>
      </p:sp>
      <p:sp>
        <p:nvSpPr>
          <p:cNvPr id="319" name="CAPIRE QUALI UTENTI SONO PIU’ NEGATIVI E POSITIVI TRA I VARI SUBREDDIT"/>
          <p:cNvSpPr txBox="1"/>
          <p:nvPr/>
        </p:nvSpPr>
        <p:spPr>
          <a:xfrm>
            <a:off x="11463913" y="7262128"/>
            <a:ext cx="9708713" cy="18894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3600">
                <a:solidFill>
                  <a:schemeClr val="accent3"/>
                </a:solidFill>
                <a:latin typeface="Cervino Neue"/>
                <a:ea typeface="Cervino Neue"/>
                <a:cs typeface="Cervino Neue"/>
                <a:sym typeface="Cervino Neue"/>
              </a:defRPr>
            </a:lvl1pPr>
          </a:lstStyle>
          <a:p>
            <a:r>
              <a:rPr dirty="0"/>
              <a:t>CAPIRE QUALI UTENTI SONO PIU’ NEGATIVI E POSITIVI TRA I VARI SUBREDDIT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7632DDAE-0A21-6FC9-B1E4-8E2FBB3279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461" y="2321169"/>
            <a:ext cx="3067933" cy="11056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9D426112-18A2-2298-D57B-904740A4D3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6889" y="2364649"/>
            <a:ext cx="2878761" cy="11013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UBREDDIT COUNT: CONTARE IL NUMERO DI POST APPARTENENTI A CIASCUN SUBREDDIT">
            <a:extLst>
              <a:ext uri="{FF2B5EF4-FFF2-40B4-BE49-F238E27FC236}">
                <a16:creationId xmlns:a16="http://schemas.microsoft.com/office/drawing/2014/main" id="{51DF6BF3-3783-D9B0-E7A4-942B592EC8C4}"/>
              </a:ext>
            </a:extLst>
          </p:cNvPr>
          <p:cNvSpPr txBox="1"/>
          <p:nvPr/>
        </p:nvSpPr>
        <p:spPr>
          <a:xfrm>
            <a:off x="403700" y="1530157"/>
            <a:ext cx="1805405" cy="9094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3600">
                <a:solidFill>
                  <a:srgbClr val="000000"/>
                </a:solidFill>
                <a:latin typeface="Cervino Neue"/>
                <a:ea typeface="Cervino Neue"/>
                <a:cs typeface="Cervino Neue"/>
                <a:sym typeface="Cervino Neue"/>
              </a:defRPr>
            </a:lvl1pPr>
          </a:lstStyle>
          <a:p>
            <a:r>
              <a:rPr lang="it-IT" dirty="0"/>
              <a:t>POSITIVE</a:t>
            </a:r>
            <a:endParaRPr dirty="0"/>
          </a:p>
        </p:txBody>
      </p:sp>
      <p:sp>
        <p:nvSpPr>
          <p:cNvPr id="8" name="SUBREDDIT COUNT: CONTARE IL NUMERO DI POST APPARTENENTI A CIASCUN SUBREDDIT">
            <a:extLst>
              <a:ext uri="{FF2B5EF4-FFF2-40B4-BE49-F238E27FC236}">
                <a16:creationId xmlns:a16="http://schemas.microsoft.com/office/drawing/2014/main" id="{3A509D22-1EDE-6713-2728-D3093A29927F}"/>
              </a:ext>
            </a:extLst>
          </p:cNvPr>
          <p:cNvSpPr txBox="1"/>
          <p:nvPr/>
        </p:nvSpPr>
        <p:spPr>
          <a:xfrm>
            <a:off x="5786889" y="1556386"/>
            <a:ext cx="1805405" cy="9094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3600">
                <a:solidFill>
                  <a:srgbClr val="000000"/>
                </a:solidFill>
                <a:latin typeface="Cervino Neue"/>
                <a:ea typeface="Cervino Neue"/>
                <a:cs typeface="Cervino Neue"/>
                <a:sym typeface="Cervino Neue"/>
              </a:defRPr>
            </a:lvl1pPr>
          </a:lstStyle>
          <a:p>
            <a:r>
              <a:rPr lang="it-IT" dirty="0"/>
              <a:t>NEGATIVE</a:t>
            </a:r>
            <a:endParaRPr dirty="0"/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ANALISI 5"/>
          <p:cNvSpPr txBox="1"/>
          <p:nvPr/>
        </p:nvSpPr>
        <p:spPr>
          <a:xfrm>
            <a:off x="0" y="0"/>
            <a:ext cx="3352292" cy="11211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000">
                <a:solidFill>
                  <a:srgbClr val="000000"/>
                </a:solidFill>
                <a:latin typeface="Cervino Neue"/>
                <a:ea typeface="Cervino Neue"/>
                <a:cs typeface="Cervino Neue"/>
                <a:sym typeface="Cervino Neue"/>
              </a:defRPr>
            </a:lvl1pPr>
          </a:lstStyle>
          <a:p>
            <a:r>
              <a:rPr dirty="0"/>
              <a:t>ANALISI 5</a:t>
            </a:r>
          </a:p>
        </p:txBody>
      </p:sp>
      <p:sp>
        <p:nvSpPr>
          <p:cNvPr id="322" name="TIME SERIES ANALYSIS: SENTIMENT SCORE"/>
          <p:cNvSpPr txBox="1"/>
          <p:nvPr/>
        </p:nvSpPr>
        <p:spPr>
          <a:xfrm>
            <a:off x="6242037" y="609318"/>
            <a:ext cx="11899926" cy="31776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3600">
                <a:solidFill>
                  <a:srgbClr val="000000"/>
                </a:solidFill>
                <a:latin typeface="Cervino Neue"/>
                <a:ea typeface="Cervino Neue"/>
                <a:cs typeface="Cervino Neue"/>
                <a:sym typeface="Cervino Neue"/>
              </a:defRPr>
            </a:lvl1pPr>
          </a:lstStyle>
          <a:p>
            <a:r>
              <a:rPr dirty="0"/>
              <a:t>TIME SERIES ANALYSIS: SENTIMENT SCORE</a:t>
            </a:r>
          </a:p>
        </p:txBody>
      </p:sp>
      <p:sp>
        <p:nvSpPr>
          <p:cNvPr id="323" name="CAPIRE COME VARIA IL SENTIMENTO DEGLI UTENTI CON IL TEMPO IN UN MESE DI ESTRAZIONE"/>
          <p:cNvSpPr txBox="1"/>
          <p:nvPr/>
        </p:nvSpPr>
        <p:spPr>
          <a:xfrm>
            <a:off x="6242037" y="1615568"/>
            <a:ext cx="11899926" cy="31776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3600">
                <a:solidFill>
                  <a:schemeClr val="accent3"/>
                </a:solidFill>
                <a:latin typeface="Cervino Neue"/>
                <a:ea typeface="Cervino Neue"/>
                <a:cs typeface="Cervino Neue"/>
                <a:sym typeface="Cervino Neue"/>
              </a:defRPr>
            </a:lvl1pPr>
          </a:lstStyle>
          <a:p>
            <a:r>
              <a:rPr dirty="0"/>
              <a:t>CAPIRE COME VARIA IL SENTIMENTO DEGLI UTENTI CON IL TEMPO IN UN MESE DI ESTRAZIONE 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49DFBC2D-98E7-9005-D79F-8CC0DC0E77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13" y="5702599"/>
            <a:ext cx="11383841" cy="7866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CC8BC0DA-8F9A-47C4-6771-6BF88E3D29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51404" y="5685396"/>
            <a:ext cx="11383841" cy="7866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UBREDDIT COUNT: CONTARE IL NUMERO DI POST APPARTENENTI A CIASCUN SUBREDDIT">
            <a:extLst>
              <a:ext uri="{FF2B5EF4-FFF2-40B4-BE49-F238E27FC236}">
                <a16:creationId xmlns:a16="http://schemas.microsoft.com/office/drawing/2014/main" id="{F758EB0E-E302-850D-B776-1AFA9A728CC7}"/>
              </a:ext>
            </a:extLst>
          </p:cNvPr>
          <p:cNvSpPr txBox="1"/>
          <p:nvPr/>
        </p:nvSpPr>
        <p:spPr>
          <a:xfrm>
            <a:off x="889000" y="4766958"/>
            <a:ext cx="1805405" cy="9094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3600">
                <a:solidFill>
                  <a:srgbClr val="000000"/>
                </a:solidFill>
                <a:latin typeface="Cervino Neue"/>
                <a:ea typeface="Cervino Neue"/>
                <a:cs typeface="Cervino Neue"/>
                <a:sym typeface="Cervino Neue"/>
              </a:defRPr>
            </a:lvl1pPr>
          </a:lstStyle>
          <a:p>
            <a:r>
              <a:rPr lang="it-IT" dirty="0"/>
              <a:t>POSITIVE</a:t>
            </a:r>
            <a:endParaRPr dirty="0"/>
          </a:p>
        </p:txBody>
      </p:sp>
      <p:sp>
        <p:nvSpPr>
          <p:cNvPr id="8" name="SUBREDDIT COUNT: CONTARE IL NUMERO DI POST APPARTENENTI A CIASCUN SUBREDDIT">
            <a:extLst>
              <a:ext uri="{FF2B5EF4-FFF2-40B4-BE49-F238E27FC236}">
                <a16:creationId xmlns:a16="http://schemas.microsoft.com/office/drawing/2014/main" id="{150B290E-8B67-EBC0-F1FA-4F26E6BD60EB}"/>
              </a:ext>
            </a:extLst>
          </p:cNvPr>
          <p:cNvSpPr txBox="1"/>
          <p:nvPr/>
        </p:nvSpPr>
        <p:spPr>
          <a:xfrm>
            <a:off x="13288967" y="4793187"/>
            <a:ext cx="1805405" cy="9094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3600">
                <a:solidFill>
                  <a:srgbClr val="000000"/>
                </a:solidFill>
                <a:latin typeface="Cervino Neue"/>
                <a:ea typeface="Cervino Neue"/>
                <a:cs typeface="Cervino Neue"/>
                <a:sym typeface="Cervino Neue"/>
              </a:defRPr>
            </a:lvl1pPr>
          </a:lstStyle>
          <a:p>
            <a:r>
              <a:rPr lang="it-IT" dirty="0"/>
              <a:t>NEGATIVE</a:t>
            </a:r>
            <a:endParaRPr dirty="0"/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CONCLUSIONE"/>
          <p:cNvSpPr txBox="1"/>
          <p:nvPr/>
        </p:nvSpPr>
        <p:spPr>
          <a:xfrm>
            <a:off x="889000" y="571500"/>
            <a:ext cx="4822444" cy="11211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000">
                <a:solidFill>
                  <a:srgbClr val="000000"/>
                </a:solidFill>
                <a:latin typeface="Cervino Neue"/>
                <a:ea typeface="Cervino Neue"/>
                <a:cs typeface="Cervino Neue"/>
                <a:sym typeface="Cervino Neue"/>
              </a:defRPr>
            </a:lvl1pPr>
          </a:lstStyle>
          <a:p>
            <a:r>
              <a:t>CONCLUSIONE</a:t>
            </a:r>
          </a:p>
        </p:txBody>
      </p:sp>
      <p:grpSp>
        <p:nvGrpSpPr>
          <p:cNvPr id="328" name="Raggruppa"/>
          <p:cNvGrpSpPr/>
          <p:nvPr/>
        </p:nvGrpSpPr>
        <p:grpSpPr>
          <a:xfrm>
            <a:off x="849190" y="3027875"/>
            <a:ext cx="21227706" cy="8436420"/>
            <a:chOff x="0" y="0"/>
            <a:chExt cx="21227704" cy="8436418"/>
          </a:xfrm>
        </p:grpSpPr>
        <p:sp>
          <p:nvSpPr>
            <p:cNvPr id="326" name="Raggruppa"/>
            <p:cNvSpPr txBox="1"/>
            <p:nvPr/>
          </p:nvSpPr>
          <p:spPr>
            <a:xfrm>
              <a:off x="0" y="0"/>
              <a:ext cx="21227705" cy="843641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457200" indent="-457200" algn="l">
                <a:lnSpc>
                  <a:spcPct val="150000"/>
                </a:lnSpc>
                <a:buSzPct val="123000"/>
                <a:buChar char="•"/>
                <a:defRPr sz="3600">
                  <a:solidFill>
                    <a:srgbClr val="000000"/>
                  </a:solidFill>
                  <a:latin typeface="Cervino Neue"/>
                  <a:ea typeface="Cervino Neue"/>
                  <a:cs typeface="Cervino Neue"/>
                  <a:sym typeface="Cervino Neue"/>
                </a:defRPr>
              </a:pPr>
              <a:r>
                <a:t>E’ STATA REALIZZATA UN’ARCHITETTURA CLASSICA PER UN ECOSISTEMA BIG DATA</a:t>
              </a:r>
            </a:p>
            <a:p>
              <a:pPr algn="l">
                <a:lnSpc>
                  <a:spcPct val="150000"/>
                </a:lnSpc>
                <a:defRPr sz="3600">
                  <a:solidFill>
                    <a:srgbClr val="000000"/>
                  </a:solidFill>
                  <a:latin typeface="Cervino Neue"/>
                  <a:ea typeface="Cervino Neue"/>
                  <a:cs typeface="Cervino Neue"/>
                  <a:sym typeface="Cervino Neue"/>
                </a:defRPr>
              </a:pPr>
              <a:endParaRPr/>
            </a:p>
            <a:p>
              <a:pPr algn="l">
                <a:lnSpc>
                  <a:spcPct val="150000"/>
                </a:lnSpc>
                <a:defRPr sz="3600">
                  <a:solidFill>
                    <a:srgbClr val="000000"/>
                  </a:solidFill>
                  <a:latin typeface="Cervino Neue"/>
                  <a:ea typeface="Cervino Neue"/>
                  <a:cs typeface="Cervino Neue"/>
                  <a:sym typeface="Cervino Neue"/>
                </a:defRPr>
              </a:pPr>
              <a:endParaRPr/>
            </a:p>
            <a:p>
              <a:pPr algn="l">
                <a:lnSpc>
                  <a:spcPct val="150000"/>
                </a:lnSpc>
                <a:defRPr sz="3600">
                  <a:solidFill>
                    <a:srgbClr val="000000"/>
                  </a:solidFill>
                  <a:latin typeface="Cervino Neue"/>
                  <a:ea typeface="Cervino Neue"/>
                  <a:cs typeface="Cervino Neue"/>
                  <a:sym typeface="Cervino Neue"/>
                </a:defRPr>
              </a:pPr>
              <a:endParaRPr/>
            </a:p>
            <a:p>
              <a:pPr algn="l">
                <a:lnSpc>
                  <a:spcPct val="150000"/>
                </a:lnSpc>
                <a:defRPr sz="3600">
                  <a:solidFill>
                    <a:srgbClr val="000000"/>
                  </a:solidFill>
                  <a:latin typeface="Cervino Neue"/>
                  <a:ea typeface="Cervino Neue"/>
                  <a:cs typeface="Cervino Neue"/>
                  <a:sym typeface="Cervino Neue"/>
                </a:defRPr>
              </a:pPr>
              <a:endParaRPr/>
            </a:p>
            <a:p>
              <a:pPr algn="l">
                <a:lnSpc>
                  <a:spcPct val="150000"/>
                </a:lnSpc>
                <a:defRPr sz="3600">
                  <a:solidFill>
                    <a:srgbClr val="000000"/>
                  </a:solidFill>
                  <a:latin typeface="Cervino Neue"/>
                  <a:ea typeface="Cervino Neue"/>
                  <a:cs typeface="Cervino Neue"/>
                  <a:sym typeface="Cervino Neue"/>
                </a:defRPr>
              </a:pPr>
              <a:endParaRPr/>
            </a:p>
            <a:p>
              <a:pPr algn="l">
                <a:lnSpc>
                  <a:spcPct val="150000"/>
                </a:lnSpc>
                <a:defRPr sz="3600">
                  <a:solidFill>
                    <a:srgbClr val="000000"/>
                  </a:solidFill>
                  <a:latin typeface="Cervino Neue"/>
                  <a:ea typeface="Cervino Neue"/>
                  <a:cs typeface="Cervino Neue"/>
                  <a:sym typeface="Cervino Neue"/>
                </a:defRPr>
              </a:pPr>
              <a:endParaRPr/>
            </a:p>
            <a:p>
              <a:pPr marL="457200" indent="-457200" algn="l">
                <a:lnSpc>
                  <a:spcPct val="150000"/>
                </a:lnSpc>
                <a:buSzPct val="123000"/>
                <a:buChar char="•"/>
                <a:defRPr sz="3600">
                  <a:solidFill>
                    <a:srgbClr val="000000"/>
                  </a:solidFill>
                  <a:latin typeface="Cervino Neue"/>
                  <a:ea typeface="Cervino Neue"/>
                  <a:cs typeface="Cervino Neue"/>
                  <a:sym typeface="Cervino Neue"/>
                </a:defRPr>
              </a:pPr>
              <a:r>
                <a:t>ABBIAMO SPERIMENTATO VARIE TECNOLOGIE TRA CUI PRINCIPALMENTE KAFKA (INTERAZIONE CON DIVERSI MICROSERVIZI), R CON R STUDIO (ANALYTICS) E MONGODB COME TECNOLOGIA NOSQL</a:t>
              </a:r>
            </a:p>
            <a:p>
              <a:pPr marL="457200" indent="-457200" algn="l">
                <a:lnSpc>
                  <a:spcPct val="150000"/>
                </a:lnSpc>
                <a:buSzPct val="123000"/>
                <a:buChar char="•"/>
                <a:defRPr sz="3600">
                  <a:solidFill>
                    <a:srgbClr val="000000"/>
                  </a:solidFill>
                  <a:latin typeface="Cervino Neue"/>
                  <a:ea typeface="Cervino Neue"/>
                  <a:cs typeface="Cervino Neue"/>
                  <a:sym typeface="Cervino Neue"/>
                </a:defRPr>
              </a:pPr>
              <a:r>
                <a:t>ABBIAMO ANALIZZATO I TREND DI SENTIMENT DEI SUBREDDIT SELEZIONATI</a:t>
              </a:r>
            </a:p>
          </p:txBody>
        </p:sp>
        <p:pic>
          <p:nvPicPr>
            <p:cNvPr id="327" name="MicrosoftTeams-image.png" descr="MicrosoftTeams-image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69455" y="1380488"/>
              <a:ext cx="14503454" cy="363454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OBIETTIVO"/>
          <p:cNvSpPr txBox="1"/>
          <p:nvPr/>
        </p:nvSpPr>
        <p:spPr>
          <a:xfrm>
            <a:off x="893116" y="577119"/>
            <a:ext cx="3530093" cy="11211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000">
                <a:solidFill>
                  <a:srgbClr val="000000"/>
                </a:solidFill>
                <a:latin typeface="Cervino Neue"/>
                <a:ea typeface="Cervino Neue"/>
                <a:cs typeface="Cervino Neue"/>
                <a:sym typeface="Cervino Neue"/>
              </a:defRPr>
            </a:lvl1pPr>
          </a:lstStyle>
          <a:p>
            <a:r>
              <a:t>OBIETTIVO</a:t>
            </a:r>
          </a:p>
        </p:txBody>
      </p:sp>
      <p:sp>
        <p:nvSpPr>
          <p:cNvPr id="157" name="REALIZZAZIONE E ANALISI DI UN’ARCHITETTURA BIG DATA A PARTIRE DA POST DELLA PIATTAFORMA REDDIT"/>
          <p:cNvSpPr txBox="1"/>
          <p:nvPr/>
        </p:nvSpPr>
        <p:spPr>
          <a:xfrm>
            <a:off x="678692" y="2938561"/>
            <a:ext cx="22120321" cy="6642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marL="304800" indent="-304800">
              <a:buSzPct val="123000"/>
              <a:buChar char="•"/>
              <a:defRPr sz="4400">
                <a:solidFill>
                  <a:srgbClr val="000000"/>
                </a:solidFill>
                <a:latin typeface="Cervino Neue"/>
                <a:ea typeface="Cervino Neue"/>
                <a:cs typeface="Cervino Neue"/>
                <a:sym typeface="Cervino Neue"/>
              </a:defRPr>
            </a:lvl1pPr>
          </a:lstStyle>
          <a:p>
            <a:r>
              <a:t>REALIZZAZIONE E ANALISI DI UN’ARCHITETTURA BIG DATA A PARTIRE DA POST DELLA PIATTAFORMA REDDIT</a:t>
            </a:r>
          </a:p>
        </p:txBody>
      </p:sp>
      <p:pic>
        <p:nvPicPr>
          <p:cNvPr id="158" name="iDdntscPf-nfWKqzHRGFmhVxZm4hZgaKe5oyFws-yzA.png" descr="iDdntscPf-nfWKqzHRGFmhVxZm4hZgaKe5oyFws-yzA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4563" y="6019574"/>
            <a:ext cx="4259583" cy="4259582"/>
          </a:xfrm>
          <a:prstGeom prst="rect">
            <a:avLst/>
          </a:prstGeom>
          <a:ln w="12700">
            <a:miter lim="400000"/>
          </a:ln>
        </p:spPr>
      </p:pic>
      <p:pic>
        <p:nvPicPr>
          <p:cNvPr id="159" name="Schermata 2022-07-18 alle 10.06.13.png" descr="Schermata 2022-07-18 alle 10.06.13.png"/>
          <p:cNvPicPr>
            <a:picLocks noChangeAspect="1"/>
          </p:cNvPicPr>
          <p:nvPr/>
        </p:nvPicPr>
        <p:blipFill>
          <a:blip r:embed="rId4"/>
          <a:srcRect l="23837" t="228" r="26506" b="561"/>
          <a:stretch>
            <a:fillRect/>
          </a:stretch>
        </p:blipFill>
        <p:spPr>
          <a:xfrm>
            <a:off x="9970174" y="4224829"/>
            <a:ext cx="11667538" cy="8295928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160" name="Ovale Ovale" descr="Ovale Ovale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9954362" y="7822127"/>
            <a:ext cx="541367" cy="368604"/>
          </a:xfrm>
          <a:prstGeom prst="rect">
            <a:avLst/>
          </a:prstGeom>
          <a:effectLst/>
        </p:spPr>
      </p:pic>
      <p:pic>
        <p:nvPicPr>
          <p:cNvPr id="162" name="Ovale Ovale" descr="Ovale Ovale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1212496" y="7965064"/>
            <a:ext cx="1403225" cy="257005"/>
          </a:xfrm>
          <a:prstGeom prst="rect">
            <a:avLst/>
          </a:prstGeom>
          <a:effectLst/>
        </p:spPr>
      </p:pic>
      <p:pic>
        <p:nvPicPr>
          <p:cNvPr id="164" name="Ovale Ovale" descr="Ovale Ovale"/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10434589" y="8164891"/>
            <a:ext cx="6493452" cy="792779"/>
          </a:xfrm>
          <a:prstGeom prst="rect">
            <a:avLst/>
          </a:prstGeom>
          <a:effectLst/>
        </p:spPr>
      </p:pic>
      <p:pic>
        <p:nvPicPr>
          <p:cNvPr id="166" name="Ovale Ovale" descr="Ovale Ovale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0628498" y="8900016"/>
            <a:ext cx="1403225" cy="257006"/>
          </a:xfrm>
          <a:prstGeom prst="rect">
            <a:avLst/>
          </a:prstGeom>
          <a:effectLst/>
        </p:spPr>
      </p:pic>
      <p:pic>
        <p:nvPicPr>
          <p:cNvPr id="168" name="Ovale Ovale" descr="Ovale Ovale"/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12551424" y="7984000"/>
            <a:ext cx="676825" cy="217492"/>
          </a:xfrm>
          <a:prstGeom prst="rect">
            <a:avLst/>
          </a:prstGeom>
          <a:effectLst/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ARCHITETTURA"/>
          <p:cNvSpPr txBox="1"/>
          <p:nvPr/>
        </p:nvSpPr>
        <p:spPr>
          <a:xfrm>
            <a:off x="889000" y="571500"/>
            <a:ext cx="5042917" cy="11211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000">
                <a:solidFill>
                  <a:srgbClr val="000000"/>
                </a:solidFill>
                <a:latin typeface="Cervino Neue"/>
                <a:ea typeface="Cervino Neue"/>
                <a:cs typeface="Cervino Neue"/>
                <a:sym typeface="Cervino Neue"/>
              </a:defRPr>
            </a:lvl1pPr>
          </a:lstStyle>
          <a:p>
            <a:r>
              <a:t>ARCHITETTURA</a:t>
            </a:r>
          </a:p>
        </p:txBody>
      </p:sp>
      <p:grpSp>
        <p:nvGrpSpPr>
          <p:cNvPr id="175" name="DATA INGESTION…"/>
          <p:cNvGrpSpPr/>
          <p:nvPr/>
        </p:nvGrpSpPr>
        <p:grpSpPr>
          <a:xfrm>
            <a:off x="1051480" y="5793623"/>
            <a:ext cx="4224505" cy="1420722"/>
            <a:chOff x="0" y="0"/>
            <a:chExt cx="4224504" cy="1420720"/>
          </a:xfrm>
        </p:grpSpPr>
        <p:sp>
          <p:nvSpPr>
            <p:cNvPr id="174" name="DATA INGESTION…"/>
            <p:cNvSpPr/>
            <p:nvPr/>
          </p:nvSpPr>
          <p:spPr>
            <a:xfrm>
              <a:off x="25400" y="25400"/>
              <a:ext cx="4173705" cy="136992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000000"/>
                  </a:solidFill>
                  <a:latin typeface="Cervino Neue"/>
                  <a:ea typeface="Cervino Neue"/>
                  <a:cs typeface="Cervino Neue"/>
                  <a:sym typeface="Cervino Neue"/>
                </a:defRPr>
              </a:pPr>
              <a:r>
                <a:t>DATA INGESTION</a:t>
              </a:r>
            </a:p>
            <a:p>
              <a:pPr defTabSz="825500">
                <a:defRPr sz="3200">
                  <a:solidFill>
                    <a:srgbClr val="000000"/>
                  </a:solidFill>
                  <a:latin typeface="Cervino Neue"/>
                  <a:ea typeface="Cervino Neue"/>
                  <a:cs typeface="Cervino Neue"/>
                  <a:sym typeface="Cervino Neue"/>
                </a:defRPr>
              </a:pPr>
              <a:r>
                <a:t>MICROSERVICE</a:t>
              </a:r>
            </a:p>
          </p:txBody>
        </p:sp>
        <p:pic>
          <p:nvPicPr>
            <p:cNvPr id="173" name="DATA INGESTION… DATA INGESTIONMICROSERVICE" descr="DATA INGESTION… DATA INGESTIONMICROSERVICE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4224505" cy="1420721"/>
            </a:xfrm>
            <a:prstGeom prst="rect">
              <a:avLst/>
            </a:prstGeom>
            <a:effectLst/>
          </p:spPr>
        </p:pic>
      </p:grpSp>
      <p:grpSp>
        <p:nvGrpSpPr>
          <p:cNvPr id="178" name="SENTIMENT ANALYSIS…"/>
          <p:cNvGrpSpPr/>
          <p:nvPr/>
        </p:nvGrpSpPr>
        <p:grpSpPr>
          <a:xfrm>
            <a:off x="8530845" y="5793623"/>
            <a:ext cx="4224506" cy="1420722"/>
            <a:chOff x="0" y="0"/>
            <a:chExt cx="4224504" cy="1420720"/>
          </a:xfrm>
        </p:grpSpPr>
        <p:sp>
          <p:nvSpPr>
            <p:cNvPr id="177" name="SENTIMENT ANALYSIS…"/>
            <p:cNvSpPr/>
            <p:nvPr/>
          </p:nvSpPr>
          <p:spPr>
            <a:xfrm>
              <a:off x="25400" y="25400"/>
              <a:ext cx="4173705" cy="136992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000000"/>
                  </a:solidFill>
                  <a:latin typeface="Cervino Neue"/>
                  <a:ea typeface="Cervino Neue"/>
                  <a:cs typeface="Cervino Neue"/>
                  <a:sym typeface="Cervino Neue"/>
                </a:defRPr>
              </a:pPr>
              <a:r>
                <a:t>SENTIMENT ANALYSIS</a:t>
              </a:r>
            </a:p>
            <a:p>
              <a:pPr defTabSz="825500">
                <a:defRPr sz="3200">
                  <a:solidFill>
                    <a:srgbClr val="000000"/>
                  </a:solidFill>
                  <a:latin typeface="Cervino Neue"/>
                  <a:ea typeface="Cervino Neue"/>
                  <a:cs typeface="Cervino Neue"/>
                  <a:sym typeface="Cervino Neue"/>
                </a:defRPr>
              </a:pPr>
              <a:r>
                <a:t>MICROSERVICE</a:t>
              </a:r>
            </a:p>
          </p:txBody>
        </p:sp>
        <p:pic>
          <p:nvPicPr>
            <p:cNvPr id="176" name="SENTIMENT ANALYSIS… SENTIMENT ANALYSISMICROSERVICE" descr="SENTIMENT ANALYSIS… SENTIMENT ANALYSISMICROSERVICE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4224505" cy="1420721"/>
            </a:xfrm>
            <a:prstGeom prst="rect">
              <a:avLst/>
            </a:prstGeom>
            <a:effectLst/>
          </p:spPr>
        </p:pic>
      </p:grpSp>
      <p:grpSp>
        <p:nvGrpSpPr>
          <p:cNvPr id="181" name="POSITIVE MICROSERVICE"/>
          <p:cNvGrpSpPr/>
          <p:nvPr/>
        </p:nvGrpSpPr>
        <p:grpSpPr>
          <a:xfrm>
            <a:off x="16629017" y="3822536"/>
            <a:ext cx="4224506" cy="1420721"/>
            <a:chOff x="0" y="0"/>
            <a:chExt cx="4224504" cy="1420720"/>
          </a:xfrm>
        </p:grpSpPr>
        <p:sp>
          <p:nvSpPr>
            <p:cNvPr id="180" name="POSITIVE MICROSERVICE"/>
            <p:cNvSpPr/>
            <p:nvPr/>
          </p:nvSpPr>
          <p:spPr>
            <a:xfrm>
              <a:off x="25400" y="25400"/>
              <a:ext cx="4173705" cy="136992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825500">
                <a:defRPr sz="3200">
                  <a:solidFill>
                    <a:srgbClr val="000000"/>
                  </a:solidFill>
                  <a:latin typeface="Cervino Neue"/>
                  <a:ea typeface="Cervino Neue"/>
                  <a:cs typeface="Cervino Neue"/>
                  <a:sym typeface="Cervino Neue"/>
                </a:defRPr>
              </a:lvl1pPr>
            </a:lstStyle>
            <a:p>
              <a:r>
                <a:t>POSITIVE MICROSERVICE</a:t>
              </a:r>
            </a:p>
          </p:txBody>
        </p:sp>
        <p:pic>
          <p:nvPicPr>
            <p:cNvPr id="179" name="POSITIVE MICROSERVICE POSITIVE MICROSERVICE" descr="POSITIVE MICROSERVICE POSITIVE MICROSERVICE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4224505" cy="1420721"/>
            </a:xfrm>
            <a:prstGeom prst="rect">
              <a:avLst/>
            </a:prstGeom>
            <a:effectLst/>
          </p:spPr>
        </p:pic>
      </p:grpSp>
      <p:grpSp>
        <p:nvGrpSpPr>
          <p:cNvPr id="184" name="NEGATIVE MICROSERVICE"/>
          <p:cNvGrpSpPr/>
          <p:nvPr/>
        </p:nvGrpSpPr>
        <p:grpSpPr>
          <a:xfrm>
            <a:off x="16629017" y="8441750"/>
            <a:ext cx="4224506" cy="1420722"/>
            <a:chOff x="0" y="0"/>
            <a:chExt cx="4224504" cy="1420720"/>
          </a:xfrm>
        </p:grpSpPr>
        <p:sp>
          <p:nvSpPr>
            <p:cNvPr id="183" name="NEGATIVE MICROSERVICE"/>
            <p:cNvSpPr/>
            <p:nvPr/>
          </p:nvSpPr>
          <p:spPr>
            <a:xfrm>
              <a:off x="25400" y="25400"/>
              <a:ext cx="4173705" cy="136992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825500">
                <a:defRPr sz="3200">
                  <a:solidFill>
                    <a:srgbClr val="000000"/>
                  </a:solidFill>
                  <a:latin typeface="Cervino Neue"/>
                  <a:ea typeface="Cervino Neue"/>
                  <a:cs typeface="Cervino Neue"/>
                  <a:sym typeface="Cervino Neue"/>
                </a:defRPr>
              </a:lvl1pPr>
            </a:lstStyle>
            <a:p>
              <a:r>
                <a:t>NEGATIVE MICROSERVICE</a:t>
              </a:r>
            </a:p>
          </p:txBody>
        </p:sp>
        <p:pic>
          <p:nvPicPr>
            <p:cNvPr id="182" name="NEGATIVE MICROSERVICE NEGATIVE MICROSERVICE" descr="NEGATIVE MICROSERVICE NEGATIVE MICROSERVICE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4224505" cy="1420721"/>
            </a:xfrm>
            <a:prstGeom prst="rect">
              <a:avLst/>
            </a:prstGeom>
            <a:effectLst/>
          </p:spPr>
        </p:pic>
      </p:grpSp>
      <p:pic>
        <p:nvPicPr>
          <p:cNvPr id="185" name="Immagine" descr="Immagin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1758" y="4996477"/>
            <a:ext cx="738564" cy="73569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6" name="Immagine" descr="Immagin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8805" y="4996477"/>
            <a:ext cx="738565" cy="73569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91" name="Raggruppa"/>
          <p:cNvGrpSpPr/>
          <p:nvPr/>
        </p:nvGrpSpPr>
        <p:grpSpPr>
          <a:xfrm>
            <a:off x="6028430" y="5833485"/>
            <a:ext cx="1749971" cy="1340998"/>
            <a:chOff x="-31750" y="-31750"/>
            <a:chExt cx="1749970" cy="1340996"/>
          </a:xfrm>
        </p:grpSpPr>
        <p:grpSp>
          <p:nvGrpSpPr>
            <p:cNvPr id="189" name="Cilindro"/>
            <p:cNvGrpSpPr/>
            <p:nvPr/>
          </p:nvGrpSpPr>
          <p:grpSpPr>
            <a:xfrm rot="16200000">
              <a:off x="172736" y="-236237"/>
              <a:ext cx="1340998" cy="1749971"/>
              <a:chOff x="0" y="0"/>
              <a:chExt cx="1340996" cy="1749970"/>
            </a:xfrm>
          </p:grpSpPr>
          <p:sp>
            <p:nvSpPr>
              <p:cNvPr id="188" name="Cilindro"/>
              <p:cNvSpPr/>
              <p:nvPr/>
            </p:nvSpPr>
            <p:spPr>
              <a:xfrm>
                <a:off x="31750" y="31749"/>
                <a:ext cx="1277497" cy="168647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21600" extrusionOk="0">
                    <a:moveTo>
                      <a:pt x="9839" y="0"/>
                    </a:moveTo>
                    <a:cubicBezTo>
                      <a:pt x="7321" y="0"/>
                      <a:pt x="4803" y="241"/>
                      <a:pt x="2882" y="724"/>
                    </a:cubicBezTo>
                    <a:cubicBezTo>
                      <a:pt x="-961" y="1689"/>
                      <a:pt x="-961" y="3255"/>
                      <a:pt x="2882" y="4221"/>
                    </a:cubicBezTo>
                    <a:cubicBezTo>
                      <a:pt x="6724" y="5186"/>
                      <a:pt x="12954" y="5186"/>
                      <a:pt x="16796" y="4221"/>
                    </a:cubicBezTo>
                    <a:cubicBezTo>
                      <a:pt x="20639" y="3255"/>
                      <a:pt x="20639" y="1689"/>
                      <a:pt x="16796" y="724"/>
                    </a:cubicBezTo>
                    <a:cubicBezTo>
                      <a:pt x="14875" y="241"/>
                      <a:pt x="12357" y="0"/>
                      <a:pt x="9839" y="0"/>
                    </a:cubicBezTo>
                    <a:close/>
                    <a:moveTo>
                      <a:pt x="0" y="3593"/>
                    </a:moveTo>
                    <a:lnTo>
                      <a:pt x="0" y="18993"/>
                    </a:lnTo>
                    <a:cubicBezTo>
                      <a:pt x="0" y="20356"/>
                      <a:pt x="4405" y="21600"/>
                      <a:pt x="9839" y="21600"/>
                    </a:cubicBezTo>
                    <a:cubicBezTo>
                      <a:pt x="15273" y="21600"/>
                      <a:pt x="19678" y="20356"/>
                      <a:pt x="19678" y="18993"/>
                    </a:cubicBezTo>
                    <a:lnTo>
                      <a:pt x="19678" y="3593"/>
                    </a:lnTo>
                    <a:cubicBezTo>
                      <a:pt x="18279" y="4621"/>
                      <a:pt x="14401" y="5357"/>
                      <a:pt x="9839" y="5357"/>
                    </a:cubicBezTo>
                    <a:cubicBezTo>
                      <a:pt x="5277" y="5357"/>
                      <a:pt x="1399" y="4621"/>
                      <a:pt x="0" y="359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pic>
            <p:nvPicPr>
              <p:cNvPr id="187" name="Cilindro Cilindro" descr="Cilindro Cilindro"/>
              <p:cNvPicPr>
                <a:picLocks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0" y="-1"/>
                <a:ext cx="1340997" cy="1749972"/>
              </a:xfrm>
              <a:prstGeom prst="rect">
                <a:avLst/>
              </a:prstGeom>
              <a:effectLst/>
            </p:spPr>
          </p:pic>
        </p:grpSp>
        <p:pic>
          <p:nvPicPr>
            <p:cNvPr id="190" name="kisspng-apache-kafka-apache-cassandra-logo-apache-http-ser-beijing-5b4a7b3a9d0b27.1280426515316078666433.png" descr="kisspng-apache-kafka-apache-cassandra-logo-apache-http-ser-beijing-5b4a7b3a9d0b27.1280426515316078666433.pn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64046" y="362986"/>
              <a:ext cx="1049241" cy="55152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96" name="Raggruppa"/>
          <p:cNvGrpSpPr/>
          <p:nvPr/>
        </p:nvGrpSpPr>
        <p:grpSpPr>
          <a:xfrm>
            <a:off x="13852942" y="3862397"/>
            <a:ext cx="1749971" cy="1340998"/>
            <a:chOff x="-31750" y="-31750"/>
            <a:chExt cx="1749970" cy="1340996"/>
          </a:xfrm>
        </p:grpSpPr>
        <p:grpSp>
          <p:nvGrpSpPr>
            <p:cNvPr id="194" name="Cilindro"/>
            <p:cNvGrpSpPr/>
            <p:nvPr/>
          </p:nvGrpSpPr>
          <p:grpSpPr>
            <a:xfrm rot="16200000">
              <a:off x="172736" y="-236237"/>
              <a:ext cx="1340998" cy="1749971"/>
              <a:chOff x="0" y="0"/>
              <a:chExt cx="1340996" cy="1749970"/>
            </a:xfrm>
          </p:grpSpPr>
          <p:sp>
            <p:nvSpPr>
              <p:cNvPr id="193" name="Cilindro"/>
              <p:cNvSpPr/>
              <p:nvPr/>
            </p:nvSpPr>
            <p:spPr>
              <a:xfrm>
                <a:off x="31750" y="31749"/>
                <a:ext cx="1277497" cy="168647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21600" extrusionOk="0">
                    <a:moveTo>
                      <a:pt x="9839" y="0"/>
                    </a:moveTo>
                    <a:cubicBezTo>
                      <a:pt x="7321" y="0"/>
                      <a:pt x="4803" y="241"/>
                      <a:pt x="2882" y="724"/>
                    </a:cubicBezTo>
                    <a:cubicBezTo>
                      <a:pt x="-961" y="1689"/>
                      <a:pt x="-961" y="3255"/>
                      <a:pt x="2882" y="4221"/>
                    </a:cubicBezTo>
                    <a:cubicBezTo>
                      <a:pt x="6724" y="5186"/>
                      <a:pt x="12954" y="5186"/>
                      <a:pt x="16796" y="4221"/>
                    </a:cubicBezTo>
                    <a:cubicBezTo>
                      <a:pt x="20639" y="3255"/>
                      <a:pt x="20639" y="1689"/>
                      <a:pt x="16796" y="724"/>
                    </a:cubicBezTo>
                    <a:cubicBezTo>
                      <a:pt x="14875" y="241"/>
                      <a:pt x="12357" y="0"/>
                      <a:pt x="9839" y="0"/>
                    </a:cubicBezTo>
                    <a:close/>
                    <a:moveTo>
                      <a:pt x="0" y="3593"/>
                    </a:moveTo>
                    <a:lnTo>
                      <a:pt x="0" y="18993"/>
                    </a:lnTo>
                    <a:cubicBezTo>
                      <a:pt x="0" y="20356"/>
                      <a:pt x="4405" y="21600"/>
                      <a:pt x="9839" y="21600"/>
                    </a:cubicBezTo>
                    <a:cubicBezTo>
                      <a:pt x="15273" y="21600"/>
                      <a:pt x="19678" y="20356"/>
                      <a:pt x="19678" y="18993"/>
                    </a:cubicBezTo>
                    <a:lnTo>
                      <a:pt x="19678" y="3593"/>
                    </a:lnTo>
                    <a:cubicBezTo>
                      <a:pt x="18279" y="4621"/>
                      <a:pt x="14401" y="5357"/>
                      <a:pt x="9839" y="5357"/>
                    </a:cubicBezTo>
                    <a:cubicBezTo>
                      <a:pt x="5277" y="5357"/>
                      <a:pt x="1399" y="4621"/>
                      <a:pt x="0" y="359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pic>
            <p:nvPicPr>
              <p:cNvPr id="192" name="Cilindro Cilindro" descr="Cilindro Cilindro"/>
              <p:cNvPicPr>
                <a:picLocks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0" y="-1"/>
                <a:ext cx="1340997" cy="1749972"/>
              </a:xfrm>
              <a:prstGeom prst="rect">
                <a:avLst/>
              </a:prstGeom>
              <a:effectLst/>
            </p:spPr>
          </p:pic>
        </p:grpSp>
        <p:pic>
          <p:nvPicPr>
            <p:cNvPr id="195" name="kisspng-apache-kafka-apache-cassandra-logo-apache-http-ser-beijing-5b4a7b3a9d0b27.1280426515316078666433.png" descr="kisspng-apache-kafka-apache-cassandra-logo-apache-http-ser-beijing-5b4a7b3a9d0b27.1280426515316078666433.pn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46844" y="362986"/>
              <a:ext cx="1049241" cy="55152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201" name="Raggruppa"/>
          <p:cNvGrpSpPr/>
          <p:nvPr/>
        </p:nvGrpSpPr>
        <p:grpSpPr>
          <a:xfrm>
            <a:off x="13852942" y="8481612"/>
            <a:ext cx="1749971" cy="1340998"/>
            <a:chOff x="-31750" y="-31750"/>
            <a:chExt cx="1749970" cy="1340996"/>
          </a:xfrm>
        </p:grpSpPr>
        <p:grpSp>
          <p:nvGrpSpPr>
            <p:cNvPr id="199" name="Cilindro"/>
            <p:cNvGrpSpPr/>
            <p:nvPr/>
          </p:nvGrpSpPr>
          <p:grpSpPr>
            <a:xfrm rot="16200000">
              <a:off x="172736" y="-236237"/>
              <a:ext cx="1340998" cy="1749971"/>
              <a:chOff x="0" y="0"/>
              <a:chExt cx="1340996" cy="1749970"/>
            </a:xfrm>
          </p:grpSpPr>
          <p:sp>
            <p:nvSpPr>
              <p:cNvPr id="198" name="Cilindro"/>
              <p:cNvSpPr/>
              <p:nvPr/>
            </p:nvSpPr>
            <p:spPr>
              <a:xfrm>
                <a:off x="31750" y="31749"/>
                <a:ext cx="1277497" cy="168647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21600" extrusionOk="0">
                    <a:moveTo>
                      <a:pt x="9839" y="0"/>
                    </a:moveTo>
                    <a:cubicBezTo>
                      <a:pt x="7321" y="0"/>
                      <a:pt x="4803" y="241"/>
                      <a:pt x="2882" y="724"/>
                    </a:cubicBezTo>
                    <a:cubicBezTo>
                      <a:pt x="-961" y="1689"/>
                      <a:pt x="-961" y="3255"/>
                      <a:pt x="2882" y="4221"/>
                    </a:cubicBezTo>
                    <a:cubicBezTo>
                      <a:pt x="6724" y="5186"/>
                      <a:pt x="12954" y="5186"/>
                      <a:pt x="16796" y="4221"/>
                    </a:cubicBezTo>
                    <a:cubicBezTo>
                      <a:pt x="20639" y="3255"/>
                      <a:pt x="20639" y="1689"/>
                      <a:pt x="16796" y="724"/>
                    </a:cubicBezTo>
                    <a:cubicBezTo>
                      <a:pt x="14875" y="241"/>
                      <a:pt x="12357" y="0"/>
                      <a:pt x="9839" y="0"/>
                    </a:cubicBezTo>
                    <a:close/>
                    <a:moveTo>
                      <a:pt x="0" y="3593"/>
                    </a:moveTo>
                    <a:lnTo>
                      <a:pt x="0" y="18993"/>
                    </a:lnTo>
                    <a:cubicBezTo>
                      <a:pt x="0" y="20356"/>
                      <a:pt x="4405" y="21600"/>
                      <a:pt x="9839" y="21600"/>
                    </a:cubicBezTo>
                    <a:cubicBezTo>
                      <a:pt x="15273" y="21600"/>
                      <a:pt x="19678" y="20356"/>
                      <a:pt x="19678" y="18993"/>
                    </a:cubicBezTo>
                    <a:lnTo>
                      <a:pt x="19678" y="3593"/>
                    </a:lnTo>
                    <a:cubicBezTo>
                      <a:pt x="18279" y="4621"/>
                      <a:pt x="14401" y="5357"/>
                      <a:pt x="9839" y="5357"/>
                    </a:cubicBezTo>
                    <a:cubicBezTo>
                      <a:pt x="5277" y="5357"/>
                      <a:pt x="1399" y="4621"/>
                      <a:pt x="0" y="359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pic>
            <p:nvPicPr>
              <p:cNvPr id="197" name="Cilindro Cilindro" descr="Cilindro Cilindro"/>
              <p:cNvPicPr>
                <a:picLocks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0" y="-1"/>
                <a:ext cx="1340997" cy="1749972"/>
              </a:xfrm>
              <a:prstGeom prst="rect">
                <a:avLst/>
              </a:prstGeom>
              <a:effectLst/>
            </p:spPr>
          </p:pic>
        </p:grpSp>
        <p:pic>
          <p:nvPicPr>
            <p:cNvPr id="200" name="kisspng-apache-kafka-apache-cassandra-logo-apache-http-ser-beijing-5b4a7b3a9d0b27.1280426515316078666433.png" descr="kisspng-apache-kafka-apache-cassandra-logo-apache-http-ser-beijing-5b4a7b3a9d0b27.1280426515316078666433.pn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46844" y="362986"/>
              <a:ext cx="1049241" cy="55152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206" name="Raggruppa"/>
          <p:cNvGrpSpPr/>
          <p:nvPr/>
        </p:nvGrpSpPr>
        <p:grpSpPr>
          <a:xfrm>
            <a:off x="21877872" y="3314514"/>
            <a:ext cx="1749971" cy="2289873"/>
            <a:chOff x="-31749" y="-31749"/>
            <a:chExt cx="1749970" cy="2289871"/>
          </a:xfrm>
        </p:grpSpPr>
        <p:grpSp>
          <p:nvGrpSpPr>
            <p:cNvPr id="204" name="Cilindro"/>
            <p:cNvGrpSpPr/>
            <p:nvPr/>
          </p:nvGrpSpPr>
          <p:grpSpPr>
            <a:xfrm>
              <a:off x="-31750" y="-31750"/>
              <a:ext cx="1749971" cy="2289872"/>
              <a:chOff x="0" y="0"/>
              <a:chExt cx="1749970" cy="2289871"/>
            </a:xfrm>
          </p:grpSpPr>
          <p:sp>
            <p:nvSpPr>
              <p:cNvPr id="203" name="Cilindro"/>
              <p:cNvSpPr/>
              <p:nvPr/>
            </p:nvSpPr>
            <p:spPr>
              <a:xfrm>
                <a:off x="31750" y="31750"/>
                <a:ext cx="1686471" cy="222637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21600" extrusionOk="0">
                    <a:moveTo>
                      <a:pt x="9839" y="0"/>
                    </a:moveTo>
                    <a:cubicBezTo>
                      <a:pt x="7321" y="0"/>
                      <a:pt x="4803" y="241"/>
                      <a:pt x="2882" y="724"/>
                    </a:cubicBezTo>
                    <a:cubicBezTo>
                      <a:pt x="-961" y="1689"/>
                      <a:pt x="-961" y="3255"/>
                      <a:pt x="2882" y="4221"/>
                    </a:cubicBezTo>
                    <a:cubicBezTo>
                      <a:pt x="6724" y="5186"/>
                      <a:pt x="12954" y="5186"/>
                      <a:pt x="16796" y="4221"/>
                    </a:cubicBezTo>
                    <a:cubicBezTo>
                      <a:pt x="20639" y="3255"/>
                      <a:pt x="20639" y="1689"/>
                      <a:pt x="16796" y="724"/>
                    </a:cubicBezTo>
                    <a:cubicBezTo>
                      <a:pt x="14875" y="241"/>
                      <a:pt x="12357" y="0"/>
                      <a:pt x="9839" y="0"/>
                    </a:cubicBezTo>
                    <a:close/>
                    <a:moveTo>
                      <a:pt x="0" y="3593"/>
                    </a:moveTo>
                    <a:lnTo>
                      <a:pt x="0" y="18993"/>
                    </a:lnTo>
                    <a:cubicBezTo>
                      <a:pt x="0" y="20356"/>
                      <a:pt x="4405" y="21600"/>
                      <a:pt x="9839" y="21600"/>
                    </a:cubicBezTo>
                    <a:cubicBezTo>
                      <a:pt x="15273" y="21600"/>
                      <a:pt x="19678" y="20356"/>
                      <a:pt x="19678" y="18993"/>
                    </a:cubicBezTo>
                    <a:lnTo>
                      <a:pt x="19678" y="3593"/>
                    </a:lnTo>
                    <a:cubicBezTo>
                      <a:pt x="18279" y="4621"/>
                      <a:pt x="14401" y="5357"/>
                      <a:pt x="9839" y="5357"/>
                    </a:cubicBezTo>
                    <a:cubicBezTo>
                      <a:pt x="5277" y="5357"/>
                      <a:pt x="1399" y="4621"/>
                      <a:pt x="0" y="359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pic>
            <p:nvPicPr>
              <p:cNvPr id="202" name="Cilindro Cilindro" descr="Cilindro Cilindro"/>
              <p:cNvPicPr>
                <a:picLocks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0" y="0"/>
                <a:ext cx="1749971" cy="2289872"/>
              </a:xfrm>
              <a:prstGeom prst="rect">
                <a:avLst/>
              </a:prstGeom>
              <a:effectLst/>
            </p:spPr>
          </p:pic>
        </p:grpSp>
        <p:pic>
          <p:nvPicPr>
            <p:cNvPr id="205" name="Immagine" descr="Immagine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38323" y="1125908"/>
              <a:ext cx="1409825" cy="37999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211" name="Raggruppa"/>
          <p:cNvGrpSpPr/>
          <p:nvPr/>
        </p:nvGrpSpPr>
        <p:grpSpPr>
          <a:xfrm>
            <a:off x="21877872" y="8007175"/>
            <a:ext cx="1749971" cy="2289873"/>
            <a:chOff x="-31749" y="-31749"/>
            <a:chExt cx="1749970" cy="2289871"/>
          </a:xfrm>
        </p:grpSpPr>
        <p:grpSp>
          <p:nvGrpSpPr>
            <p:cNvPr id="209" name="Cilindro"/>
            <p:cNvGrpSpPr/>
            <p:nvPr/>
          </p:nvGrpSpPr>
          <p:grpSpPr>
            <a:xfrm>
              <a:off x="-31750" y="-31750"/>
              <a:ext cx="1749971" cy="2289872"/>
              <a:chOff x="0" y="0"/>
              <a:chExt cx="1749970" cy="2289871"/>
            </a:xfrm>
          </p:grpSpPr>
          <p:sp>
            <p:nvSpPr>
              <p:cNvPr id="208" name="Cilindro"/>
              <p:cNvSpPr/>
              <p:nvPr/>
            </p:nvSpPr>
            <p:spPr>
              <a:xfrm>
                <a:off x="31750" y="31750"/>
                <a:ext cx="1686471" cy="222637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21600" extrusionOk="0">
                    <a:moveTo>
                      <a:pt x="9839" y="0"/>
                    </a:moveTo>
                    <a:cubicBezTo>
                      <a:pt x="7321" y="0"/>
                      <a:pt x="4803" y="241"/>
                      <a:pt x="2882" y="724"/>
                    </a:cubicBezTo>
                    <a:cubicBezTo>
                      <a:pt x="-961" y="1689"/>
                      <a:pt x="-961" y="3255"/>
                      <a:pt x="2882" y="4221"/>
                    </a:cubicBezTo>
                    <a:cubicBezTo>
                      <a:pt x="6724" y="5186"/>
                      <a:pt x="12954" y="5186"/>
                      <a:pt x="16796" y="4221"/>
                    </a:cubicBezTo>
                    <a:cubicBezTo>
                      <a:pt x="20639" y="3255"/>
                      <a:pt x="20639" y="1689"/>
                      <a:pt x="16796" y="724"/>
                    </a:cubicBezTo>
                    <a:cubicBezTo>
                      <a:pt x="14875" y="241"/>
                      <a:pt x="12357" y="0"/>
                      <a:pt x="9839" y="0"/>
                    </a:cubicBezTo>
                    <a:close/>
                    <a:moveTo>
                      <a:pt x="0" y="3593"/>
                    </a:moveTo>
                    <a:lnTo>
                      <a:pt x="0" y="18993"/>
                    </a:lnTo>
                    <a:cubicBezTo>
                      <a:pt x="0" y="20356"/>
                      <a:pt x="4405" y="21600"/>
                      <a:pt x="9839" y="21600"/>
                    </a:cubicBezTo>
                    <a:cubicBezTo>
                      <a:pt x="15273" y="21600"/>
                      <a:pt x="19678" y="20356"/>
                      <a:pt x="19678" y="18993"/>
                    </a:cubicBezTo>
                    <a:lnTo>
                      <a:pt x="19678" y="3593"/>
                    </a:lnTo>
                    <a:cubicBezTo>
                      <a:pt x="18279" y="4621"/>
                      <a:pt x="14401" y="5357"/>
                      <a:pt x="9839" y="5357"/>
                    </a:cubicBezTo>
                    <a:cubicBezTo>
                      <a:pt x="5277" y="5357"/>
                      <a:pt x="1399" y="4621"/>
                      <a:pt x="0" y="359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pic>
            <p:nvPicPr>
              <p:cNvPr id="207" name="Cilindro Cilindro" descr="Cilindro Cilindro"/>
              <p:cNvPicPr>
                <a:picLocks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0" y="0"/>
                <a:ext cx="1749971" cy="2289872"/>
              </a:xfrm>
              <a:prstGeom prst="rect">
                <a:avLst/>
              </a:prstGeom>
              <a:effectLst/>
            </p:spPr>
          </p:pic>
        </p:grpSp>
        <p:pic>
          <p:nvPicPr>
            <p:cNvPr id="210" name="Immagine" descr="Immagine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38323" y="1125908"/>
              <a:ext cx="1409825" cy="37999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212" name="Immagine" descr="Immagine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650520" y="3306267"/>
            <a:ext cx="1686471" cy="433991"/>
          </a:xfrm>
          <a:prstGeom prst="rect">
            <a:avLst/>
          </a:prstGeom>
          <a:ln w="12700">
            <a:miter lim="400000"/>
          </a:ln>
        </p:spPr>
      </p:pic>
      <p:pic>
        <p:nvPicPr>
          <p:cNvPr id="213" name="Immagine" descr="Immagine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650520" y="7932370"/>
            <a:ext cx="1686471" cy="433991"/>
          </a:xfrm>
          <a:prstGeom prst="rect">
            <a:avLst/>
          </a:prstGeom>
          <a:ln w="12700">
            <a:miter lim="400000"/>
          </a:ln>
        </p:spPr>
      </p:pic>
      <p:sp>
        <p:nvSpPr>
          <p:cNvPr id="214" name="Linea"/>
          <p:cNvSpPr/>
          <p:nvPr/>
        </p:nvSpPr>
        <p:spPr>
          <a:xfrm>
            <a:off x="13040414" y="7463452"/>
            <a:ext cx="833488" cy="833488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15" name="Linea"/>
          <p:cNvSpPr/>
          <p:nvPr/>
        </p:nvSpPr>
        <p:spPr>
          <a:xfrm flipV="1">
            <a:off x="12922706" y="4743439"/>
            <a:ext cx="728600" cy="98118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16" name="Linea"/>
          <p:cNvSpPr/>
          <p:nvPr/>
        </p:nvSpPr>
        <p:spPr>
          <a:xfrm>
            <a:off x="5478361" y="6503984"/>
            <a:ext cx="379443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17" name="Linea"/>
          <p:cNvSpPr/>
          <p:nvPr/>
        </p:nvSpPr>
        <p:spPr>
          <a:xfrm>
            <a:off x="7949027" y="6503984"/>
            <a:ext cx="379443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18" name="Linea"/>
          <p:cNvSpPr/>
          <p:nvPr/>
        </p:nvSpPr>
        <p:spPr>
          <a:xfrm>
            <a:off x="15910369" y="4532896"/>
            <a:ext cx="379443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19" name="Linea"/>
          <p:cNvSpPr/>
          <p:nvPr/>
        </p:nvSpPr>
        <p:spPr>
          <a:xfrm>
            <a:off x="15910369" y="9152111"/>
            <a:ext cx="379443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20" name="Linea"/>
          <p:cNvSpPr/>
          <p:nvPr/>
        </p:nvSpPr>
        <p:spPr>
          <a:xfrm>
            <a:off x="21191852" y="9152111"/>
            <a:ext cx="37944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21" name="Linea"/>
          <p:cNvSpPr/>
          <p:nvPr/>
        </p:nvSpPr>
        <p:spPr>
          <a:xfrm>
            <a:off x="21191852" y="4676055"/>
            <a:ext cx="37944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grpSp>
        <p:nvGrpSpPr>
          <p:cNvPr id="224" name="REDDIT API"/>
          <p:cNvGrpSpPr/>
          <p:nvPr/>
        </p:nvGrpSpPr>
        <p:grpSpPr>
          <a:xfrm>
            <a:off x="1051480" y="9911908"/>
            <a:ext cx="4224505" cy="1420722"/>
            <a:chOff x="0" y="0"/>
            <a:chExt cx="4224504" cy="1420720"/>
          </a:xfrm>
        </p:grpSpPr>
        <p:sp>
          <p:nvSpPr>
            <p:cNvPr id="223" name="REDDIT API"/>
            <p:cNvSpPr/>
            <p:nvPr/>
          </p:nvSpPr>
          <p:spPr>
            <a:xfrm>
              <a:off x="25400" y="25400"/>
              <a:ext cx="4173705" cy="136992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825500">
                <a:defRPr sz="3200">
                  <a:solidFill>
                    <a:srgbClr val="000000"/>
                  </a:solidFill>
                  <a:latin typeface="Cervino Neue"/>
                  <a:ea typeface="Cervino Neue"/>
                  <a:cs typeface="Cervino Neue"/>
                  <a:sym typeface="Cervino Neue"/>
                </a:defRPr>
              </a:lvl1pPr>
            </a:lstStyle>
            <a:p>
              <a:r>
                <a:t>REDDIT API</a:t>
              </a:r>
            </a:p>
          </p:txBody>
        </p:sp>
        <p:pic>
          <p:nvPicPr>
            <p:cNvPr id="222" name="REDDIT API REDDIT API" descr="REDDIT API REDDIT API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4224505" cy="1420721"/>
            </a:xfrm>
            <a:prstGeom prst="rect">
              <a:avLst/>
            </a:prstGeom>
            <a:effectLst/>
          </p:spPr>
        </p:pic>
      </p:grpSp>
      <p:sp>
        <p:nvSpPr>
          <p:cNvPr id="225" name="Linea"/>
          <p:cNvSpPr/>
          <p:nvPr/>
        </p:nvSpPr>
        <p:spPr>
          <a:xfrm flipV="1">
            <a:off x="3163732" y="7646477"/>
            <a:ext cx="1" cy="1833298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pic>
        <p:nvPicPr>
          <p:cNvPr id="226" name="iDdntscPf-nfWKqzHRGFmhVxZm4hZgaKe5oyFws-yzA.png" descr="iDdntscPf-nfWKqzHRGFmhVxZm4hZgaKe5oyFws-yzA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73194" y="9127324"/>
            <a:ext cx="735691" cy="735691"/>
          </a:xfrm>
          <a:prstGeom prst="rect">
            <a:avLst/>
          </a:prstGeom>
          <a:ln w="12700">
            <a:miter lim="400000"/>
          </a:ln>
        </p:spPr>
      </p:pic>
      <p:sp>
        <p:nvSpPr>
          <p:cNvPr id="227" name="“GET REQUESTS”"/>
          <p:cNvSpPr txBox="1"/>
          <p:nvPr/>
        </p:nvSpPr>
        <p:spPr>
          <a:xfrm>
            <a:off x="3335879" y="8360027"/>
            <a:ext cx="1779423" cy="4061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000000"/>
                </a:solidFill>
                <a:latin typeface="Cervino Neue"/>
                <a:ea typeface="Cervino Neue"/>
                <a:cs typeface="Cervino Neue"/>
                <a:sym typeface="Cervino Neue"/>
              </a:defRPr>
            </a:lvl1pPr>
          </a:lstStyle>
          <a:p>
            <a:r>
              <a:t>“GET REQUESTS”</a:t>
            </a:r>
          </a:p>
        </p:txBody>
      </p:sp>
      <p:sp>
        <p:nvSpPr>
          <p:cNvPr id="228" name="POSITIVE POSTS"/>
          <p:cNvSpPr txBox="1"/>
          <p:nvPr/>
        </p:nvSpPr>
        <p:spPr>
          <a:xfrm>
            <a:off x="11729469" y="4848531"/>
            <a:ext cx="1474471" cy="359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>
                <a:solidFill>
                  <a:srgbClr val="000000"/>
                </a:solidFill>
                <a:latin typeface="Cervino Neue"/>
                <a:ea typeface="Cervino Neue"/>
                <a:cs typeface="Cervino Neue"/>
                <a:sym typeface="Cervino Neue"/>
              </a:defRPr>
            </a:lvl1pPr>
          </a:lstStyle>
          <a:p>
            <a:r>
              <a:t>POSITIVE POSTS</a:t>
            </a:r>
          </a:p>
        </p:txBody>
      </p:sp>
      <p:sp>
        <p:nvSpPr>
          <p:cNvPr id="229" name="NEGATIVE POSTS"/>
          <p:cNvSpPr txBox="1"/>
          <p:nvPr/>
        </p:nvSpPr>
        <p:spPr>
          <a:xfrm>
            <a:off x="11705720" y="7969533"/>
            <a:ext cx="1521969" cy="359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>
                <a:solidFill>
                  <a:srgbClr val="000000"/>
                </a:solidFill>
                <a:latin typeface="Cervino Neue"/>
                <a:ea typeface="Cervino Neue"/>
                <a:cs typeface="Cervino Neue"/>
                <a:sym typeface="Cervino Neue"/>
              </a:defRPr>
            </a:lvl1pPr>
          </a:lstStyle>
          <a:p>
            <a:r>
              <a:t>NEGATIVE POSTS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DATA INGESTION MICROSERVICE"/>
          <p:cNvSpPr txBox="1"/>
          <p:nvPr/>
        </p:nvSpPr>
        <p:spPr>
          <a:xfrm>
            <a:off x="680973" y="570737"/>
            <a:ext cx="5687454" cy="13336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000">
                <a:solidFill>
                  <a:srgbClr val="000000"/>
                </a:solidFill>
                <a:latin typeface="Cervino Neue"/>
                <a:ea typeface="Cervino Neue"/>
                <a:cs typeface="Cervino Neue"/>
                <a:sym typeface="Cervino Neue"/>
              </a:defRPr>
            </a:lvl1pPr>
          </a:lstStyle>
          <a:p>
            <a:r>
              <a:rPr dirty="0"/>
              <a:t>DATA INGESTION</a:t>
            </a:r>
          </a:p>
        </p:txBody>
      </p:sp>
      <p:grpSp>
        <p:nvGrpSpPr>
          <p:cNvPr id="235" name="Raggruppa"/>
          <p:cNvGrpSpPr/>
          <p:nvPr/>
        </p:nvGrpSpPr>
        <p:grpSpPr>
          <a:xfrm>
            <a:off x="680973" y="4167724"/>
            <a:ext cx="18626794" cy="5380552"/>
            <a:chOff x="0" y="0"/>
            <a:chExt cx="18626793" cy="5380551"/>
          </a:xfrm>
        </p:grpSpPr>
        <p:sp>
          <p:nvSpPr>
            <p:cNvPr id="232" name="OBIETTIVO: RACCOGLIERE I POST DA PIU’ DI 30 SUBREDDIT SELEZIONATI TRAMITE CHIAMATE API"/>
            <p:cNvSpPr txBox="1"/>
            <p:nvPr/>
          </p:nvSpPr>
          <p:spPr>
            <a:xfrm>
              <a:off x="0" y="0"/>
              <a:ext cx="18626794" cy="5584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algn="l">
                <a:defRPr sz="3600">
                  <a:solidFill>
                    <a:srgbClr val="000000"/>
                  </a:solidFill>
                  <a:latin typeface="Cervino Neue"/>
                  <a:ea typeface="Cervino Neue"/>
                  <a:cs typeface="Cervino Neue"/>
                  <a:sym typeface="Cervino Neue"/>
                </a:defRPr>
              </a:pPr>
              <a:r>
                <a:rPr u="sng">
                  <a:solidFill>
                    <a:schemeClr val="accent5">
                      <a:hueOff val="-82419"/>
                      <a:satOff val="-9513"/>
                      <a:lumOff val="-16343"/>
                    </a:schemeClr>
                  </a:solidFill>
                </a:rPr>
                <a:t>OBIETTIVO</a:t>
              </a:r>
              <a:r>
                <a:t>: RACCOGLIERE I POST DA PIU’ DI 30 SUBREDDIT SELEZIONATI TRAMITE CHIAMATE API </a:t>
              </a:r>
            </a:p>
          </p:txBody>
        </p:sp>
        <p:sp>
          <p:nvSpPr>
            <p:cNvPr id="233" name="AUTENTICAZIONE DELL’UTENTE…"/>
            <p:cNvSpPr txBox="1"/>
            <p:nvPr/>
          </p:nvSpPr>
          <p:spPr>
            <a:xfrm>
              <a:off x="0" y="1572980"/>
              <a:ext cx="18626794" cy="22345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marL="457200" indent="-457200" algn="l">
                <a:lnSpc>
                  <a:spcPct val="150000"/>
                </a:lnSpc>
                <a:buSzPct val="123000"/>
                <a:buChar char="•"/>
                <a:defRPr sz="3600">
                  <a:solidFill>
                    <a:srgbClr val="000000"/>
                  </a:solidFill>
                  <a:latin typeface="Cervino Neue"/>
                  <a:ea typeface="Cervino Neue"/>
                  <a:cs typeface="Cervino Neue"/>
                  <a:sym typeface="Cervino Neue"/>
                </a:defRPr>
              </a:pPr>
              <a:r>
                <a:t>AUTENTICAZIONE DELL’UTENTE</a:t>
              </a:r>
            </a:p>
            <a:p>
              <a:pPr marL="457200" indent="-457200" algn="l">
                <a:lnSpc>
                  <a:spcPct val="150000"/>
                </a:lnSpc>
                <a:buSzPct val="123000"/>
                <a:buChar char="•"/>
                <a:defRPr sz="3600">
                  <a:solidFill>
                    <a:srgbClr val="000000"/>
                  </a:solidFill>
                  <a:latin typeface="Cervino Neue"/>
                  <a:ea typeface="Cervino Neue"/>
                  <a:cs typeface="Cervino Neue"/>
                  <a:sym typeface="Cervino Neue"/>
                </a:defRPr>
              </a:pPr>
              <a:r>
                <a:t>RICHIESTE GET SUI SUBREDDIT TARGET PER OTTENERE OGNI VOLTA 100 POST DA CIASCUN SUBREDDIT</a:t>
              </a:r>
            </a:p>
            <a:p>
              <a:pPr marL="457200" indent="-457200" algn="l">
                <a:lnSpc>
                  <a:spcPct val="150000"/>
                </a:lnSpc>
                <a:buSzPct val="123000"/>
                <a:buChar char="•"/>
                <a:defRPr sz="3600">
                  <a:solidFill>
                    <a:srgbClr val="000000"/>
                  </a:solidFill>
                  <a:latin typeface="Cervino Neue"/>
                  <a:ea typeface="Cervino Neue"/>
                  <a:cs typeface="Cervino Neue"/>
                  <a:sym typeface="Cervino Neue"/>
                </a:defRPr>
              </a:pPr>
              <a:r>
                <a:t>RE-INDIRIZZAMENTO DEI POST SU UN TOPIC KAFKA DENOMINATO “REDDIT-POST-DEV”</a:t>
              </a:r>
            </a:p>
          </p:txBody>
        </p:sp>
        <p:sp>
          <p:nvSpPr>
            <p:cNvPr id="234" name="STATISTICHE: OTTENIMENTO DI CIRCA 4500 NUOVI POST AL GIORNO RISPETTANDO I LIMITI IMPOSTI DALLA PIATTAFORMA"/>
            <p:cNvSpPr txBox="1"/>
            <p:nvPr/>
          </p:nvSpPr>
          <p:spPr>
            <a:xfrm>
              <a:off x="0" y="4822056"/>
              <a:ext cx="18626794" cy="5584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algn="l">
                <a:defRPr sz="3600">
                  <a:solidFill>
                    <a:srgbClr val="000000"/>
                  </a:solidFill>
                  <a:latin typeface="Cervino Neue"/>
                  <a:ea typeface="Cervino Neue"/>
                  <a:cs typeface="Cervino Neue"/>
                  <a:sym typeface="Cervino Neue"/>
                </a:defRPr>
              </a:pPr>
              <a:r>
                <a:rPr u="sng">
                  <a:solidFill>
                    <a:schemeClr val="accent5">
                      <a:hueOff val="-82419"/>
                      <a:satOff val="-9513"/>
                      <a:lumOff val="-16343"/>
                    </a:schemeClr>
                  </a:solidFill>
                </a:rPr>
                <a:t>STATISTICHE</a:t>
              </a:r>
              <a:r>
                <a:t>: OTTENIMENTO DI CIRCA 4500 NUOVI POST AL GIORNO RISPETTANDO I LIMITI IMPOSTI DALLA PIATTAFORMA</a:t>
              </a:r>
            </a:p>
          </p:txBody>
        </p:sp>
      </p:grp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DATA INGESTION MICROSERVICE"/>
          <p:cNvSpPr txBox="1"/>
          <p:nvPr/>
        </p:nvSpPr>
        <p:spPr>
          <a:xfrm>
            <a:off x="625229" y="294041"/>
            <a:ext cx="5687454" cy="13336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000">
                <a:solidFill>
                  <a:srgbClr val="000000"/>
                </a:solidFill>
                <a:latin typeface="Cervino Neue"/>
                <a:ea typeface="Cervino Neue"/>
                <a:cs typeface="Cervino Neue"/>
                <a:sym typeface="Cervino Neue"/>
              </a:defRPr>
            </a:lvl1pPr>
          </a:lstStyle>
          <a:p>
            <a:r>
              <a:rPr dirty="0"/>
              <a:t>DATA INGESTION</a:t>
            </a:r>
          </a:p>
        </p:txBody>
      </p:sp>
      <p:grpSp>
        <p:nvGrpSpPr>
          <p:cNvPr id="240" name="# Adding ClientID and SecretID…"/>
          <p:cNvGrpSpPr/>
          <p:nvPr/>
        </p:nvGrpSpPr>
        <p:grpSpPr>
          <a:xfrm>
            <a:off x="779923" y="2304114"/>
            <a:ext cx="11713832" cy="5017397"/>
            <a:chOff x="0" y="0"/>
            <a:chExt cx="11713831" cy="5017396"/>
          </a:xfrm>
        </p:grpSpPr>
        <p:sp>
          <p:nvSpPr>
            <p:cNvPr id="239" name="# Adding ClientID and SecretID…"/>
            <p:cNvSpPr/>
            <p:nvPr/>
          </p:nvSpPr>
          <p:spPr>
            <a:xfrm>
              <a:off x="19050" y="19049"/>
              <a:ext cx="11675732" cy="497929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 defTabSz="457200">
                <a:defRPr sz="1800">
                  <a:solidFill>
                    <a:srgbClr val="37474F"/>
                  </a:solidFill>
                  <a:latin typeface="Times Roman"/>
                  <a:ea typeface="Times Roman"/>
                  <a:cs typeface="Times Roman"/>
                  <a:sym typeface="Times Roman"/>
                </a:defRPr>
              </a:pPr>
              <a:r>
                <a:t># Adding ClientID and SecretID</a:t>
              </a:r>
            </a:p>
            <a:p>
              <a:pPr algn="l" defTabSz="457200">
                <a:defRPr sz="1800">
                  <a:solidFill>
                    <a:srgbClr val="37474F"/>
                  </a:solidFill>
                  <a:latin typeface="Times Roman"/>
                  <a:ea typeface="Times Roman"/>
                  <a:cs typeface="Times Roman"/>
                  <a:sym typeface="Times Roman"/>
                </a:defRPr>
              </a:pPr>
              <a:r>
                <a:t>   auth = requests.auth.HTTPBasicAuth(</a:t>
              </a:r>
              <a:r>
                <a:rPr>
                  <a:solidFill>
                    <a:srgbClr val="388E3C"/>
                  </a:solidFill>
                </a:rPr>
                <a:t>'AppID'</a:t>
              </a:r>
              <a:r>
                <a:t>, </a:t>
              </a:r>
              <a:r>
                <a:rPr>
                  <a:solidFill>
                    <a:srgbClr val="388E3C"/>
                  </a:solidFill>
                </a:rPr>
                <a:t>‘SecretID'</a:t>
              </a:r>
              <a:r>
                <a:t>)</a:t>
              </a:r>
            </a:p>
            <a:p>
              <a:pPr algn="l" defTabSz="457200">
                <a:defRPr sz="1800">
                  <a:solidFill>
                    <a:srgbClr val="37474F"/>
                  </a:solidFill>
                  <a:latin typeface="Times Roman"/>
                  <a:ea typeface="Times Roman"/>
                  <a:cs typeface="Times Roman"/>
                  <a:sym typeface="Times Roman"/>
                </a:defRPr>
              </a:pPr>
              <a:r>
                <a:t>   # Reddit Login</a:t>
              </a:r>
            </a:p>
            <a:p>
              <a:pPr algn="l" defTabSz="457200">
                <a:defRPr sz="1800">
                  <a:solidFill>
                    <a:srgbClr val="388E3C"/>
                  </a:solidFill>
                  <a:latin typeface="Times Roman"/>
                  <a:ea typeface="Times Roman"/>
                  <a:cs typeface="Times Roman"/>
                  <a:sym typeface="Times Roman"/>
                </a:defRPr>
              </a:pPr>
              <a:r>
                <a:rPr>
                  <a:solidFill>
                    <a:srgbClr val="37474F"/>
                  </a:solidFill>
                </a:rPr>
                <a:t>   data = {</a:t>
              </a:r>
              <a:r>
                <a:rPr>
                  <a:solidFill>
                    <a:srgbClr val="3F51B5"/>
                  </a:solidFill>
                </a:rPr>
                <a:t>'grant_type'</a:t>
              </a:r>
              <a:r>
                <a:rPr>
                  <a:solidFill>
                    <a:srgbClr val="37474F"/>
                  </a:solidFill>
                </a:rPr>
                <a:t>: </a:t>
              </a:r>
              <a:r>
                <a:t>'password'</a:t>
              </a:r>
              <a:r>
                <a:rPr>
                  <a:solidFill>
                    <a:srgbClr val="37474F"/>
                  </a:solidFill>
                </a:rPr>
                <a:t>, </a:t>
              </a:r>
              <a:r>
                <a:rPr>
                  <a:solidFill>
                    <a:srgbClr val="3F51B5"/>
                  </a:solidFill>
                </a:rPr>
                <a:t>'username'</a:t>
              </a:r>
              <a:r>
                <a:rPr>
                  <a:solidFill>
                    <a:srgbClr val="37474F"/>
                  </a:solidFill>
                </a:rPr>
                <a:t>: </a:t>
              </a:r>
              <a:r>
                <a:t>‘*******’</a:t>
              </a:r>
              <a:r>
                <a:rPr>
                  <a:solidFill>
                    <a:srgbClr val="37474F"/>
                  </a:solidFill>
                </a:rPr>
                <a:t>, </a:t>
              </a:r>
              <a:r>
                <a:rPr>
                  <a:solidFill>
                    <a:srgbClr val="3F51B5"/>
                  </a:solidFill>
                </a:rPr>
                <a:t>'password'</a:t>
              </a:r>
              <a:r>
                <a:rPr>
                  <a:solidFill>
                    <a:srgbClr val="37474F"/>
                  </a:solidFill>
                </a:rPr>
                <a:t>: </a:t>
              </a:r>
              <a:r>
                <a:t>‘********’</a:t>
              </a:r>
              <a:r>
                <a:rPr>
                  <a:solidFill>
                    <a:srgbClr val="37474F"/>
                  </a:solidFill>
                </a:rPr>
                <a:t>}</a:t>
              </a:r>
            </a:p>
            <a:p>
              <a:pPr algn="l" defTabSz="457200">
                <a:defRPr sz="1800">
                  <a:solidFill>
                    <a:srgbClr val="37474F"/>
                  </a:solidFill>
                  <a:latin typeface="Times Roman"/>
                  <a:ea typeface="Times Roman"/>
                  <a:cs typeface="Times Roman"/>
                  <a:sym typeface="Times Roman"/>
                </a:defRPr>
              </a:pPr>
              <a:r>
                <a:t>   # Adding Header and App </a:t>
              </a:r>
              <a:r>
                <a:rPr>
                  <a:solidFill>
                    <a:srgbClr val="C53929"/>
                  </a:solidFill>
                </a:rPr>
                <a:t>API</a:t>
              </a:r>
              <a:r>
                <a:t> Reference</a:t>
              </a:r>
            </a:p>
            <a:p>
              <a:pPr algn="l" defTabSz="457200">
                <a:defRPr sz="1800">
                  <a:solidFill>
                    <a:srgbClr val="37474F"/>
                  </a:solidFill>
                  <a:latin typeface="Times Roman"/>
                  <a:ea typeface="Times Roman"/>
                  <a:cs typeface="Times Roman"/>
                  <a:sym typeface="Times Roman"/>
                </a:defRPr>
              </a:pPr>
              <a:r>
                <a:t>   headers = {</a:t>
              </a:r>
              <a:r>
                <a:rPr>
                  <a:solidFill>
                    <a:srgbClr val="3F51B5"/>
                  </a:solidFill>
                </a:rPr>
                <a:t>'User-Agent'</a:t>
              </a:r>
              <a:r>
                <a:t>: </a:t>
              </a:r>
              <a:r>
                <a:rPr>
                  <a:solidFill>
                    <a:srgbClr val="388E3C"/>
                  </a:solidFill>
                </a:rPr>
                <a:t>'MyBot/0.0.1'</a:t>
              </a:r>
              <a:r>
                <a:t>}</a:t>
              </a:r>
            </a:p>
            <a:p>
              <a:pPr algn="l" defTabSz="457200">
                <a:defRPr sz="1800">
                  <a:solidFill>
                    <a:srgbClr val="37474F"/>
                  </a:solidFill>
                  <a:latin typeface="Times Roman"/>
                  <a:ea typeface="Times Roman"/>
                  <a:cs typeface="Times Roman"/>
                  <a:sym typeface="Times Roman"/>
                </a:defRPr>
              </a:pPr>
              <a:r>
                <a:t>   # Sending Auth Access Request</a:t>
              </a:r>
            </a:p>
            <a:p>
              <a:pPr algn="l" defTabSz="457200">
                <a:defRPr sz="1800">
                  <a:solidFill>
                    <a:srgbClr val="388E3C"/>
                  </a:solidFill>
                  <a:latin typeface="Times Roman"/>
                  <a:ea typeface="Times Roman"/>
                  <a:cs typeface="Times Roman"/>
                  <a:sym typeface="Times Roman"/>
                </a:defRPr>
              </a:pPr>
              <a:r>
                <a:rPr>
                  <a:solidFill>
                    <a:srgbClr val="37474F"/>
                  </a:solidFill>
                </a:rPr>
                <a:t>   res = requests.post(</a:t>
              </a:r>
              <a:r>
                <a:t>'https://www.reddit.com/api/v1/access_token'</a:t>
              </a:r>
              <a:r>
                <a:rPr>
                  <a:solidFill>
                    <a:srgbClr val="37474F"/>
                  </a:solidFill>
                </a:rPr>
                <a:t>, auth=auth, data=data, headers=headers)</a:t>
              </a:r>
            </a:p>
            <a:p>
              <a:pPr algn="l" defTabSz="457200">
                <a:defRPr sz="1800">
                  <a:solidFill>
                    <a:srgbClr val="37474F"/>
                  </a:solidFill>
                  <a:latin typeface="Times Roman"/>
                  <a:ea typeface="Times Roman"/>
                  <a:cs typeface="Times Roman"/>
                  <a:sym typeface="Times Roman"/>
                </a:defRPr>
              </a:pPr>
              <a:r>
                <a:t>   # Access Token</a:t>
              </a:r>
            </a:p>
            <a:p>
              <a:pPr algn="l" defTabSz="457200">
                <a:defRPr sz="1800">
                  <a:solidFill>
                    <a:srgbClr val="37474F"/>
                  </a:solidFill>
                  <a:latin typeface="Times Roman"/>
                  <a:ea typeface="Times Roman"/>
                  <a:cs typeface="Times Roman"/>
                  <a:sym typeface="Times Roman"/>
                </a:defRPr>
              </a:pPr>
              <a:r>
                <a:t>   </a:t>
              </a:r>
              <a:r>
                <a:rPr>
                  <a:solidFill>
                    <a:srgbClr val="C53929"/>
                  </a:solidFill>
                </a:rPr>
                <a:t>TOKEN</a:t>
              </a:r>
              <a:r>
                <a:t> = res.json()[</a:t>
              </a:r>
              <a:r>
                <a:rPr>
                  <a:solidFill>
                    <a:srgbClr val="388E3C"/>
                  </a:solidFill>
                </a:rPr>
                <a:t>'access_token'</a:t>
              </a:r>
              <a:r>
                <a:t>]</a:t>
              </a:r>
            </a:p>
            <a:p>
              <a:pPr algn="l" defTabSz="457200">
                <a:defRPr sz="1800">
                  <a:solidFill>
                    <a:srgbClr val="37474F"/>
                  </a:solidFill>
                  <a:latin typeface="Times Roman"/>
                  <a:ea typeface="Times Roman"/>
                  <a:cs typeface="Times Roman"/>
                  <a:sym typeface="Times Roman"/>
                </a:defRPr>
              </a:pPr>
              <a:r>
                <a:t>   # Add Token To Header</a:t>
              </a:r>
            </a:p>
            <a:p>
              <a:pPr algn="l" defTabSz="457200">
                <a:defRPr sz="1800">
                  <a:solidFill>
                    <a:srgbClr val="37474F"/>
                  </a:solidFill>
                  <a:latin typeface="Times Roman"/>
                  <a:ea typeface="Times Roman"/>
                  <a:cs typeface="Times Roman"/>
                  <a:sym typeface="Times Roman"/>
                </a:defRPr>
              </a:pPr>
              <a:r>
                <a:t>   headers = {**headers, **{</a:t>
              </a:r>
              <a:r>
                <a:rPr>
                  <a:solidFill>
                    <a:srgbClr val="3F51B5"/>
                  </a:solidFill>
                </a:rPr>
                <a:t>'Authorization'</a:t>
              </a:r>
              <a:r>
                <a:t>: f</a:t>
              </a:r>
              <a:r>
                <a:rPr>
                  <a:solidFill>
                    <a:srgbClr val="388E3C"/>
                  </a:solidFill>
                </a:rPr>
                <a:t>"bearer {TOKEN}"</a:t>
              </a:r>
              <a:r>
                <a:t>}}</a:t>
              </a:r>
            </a:p>
            <a:p>
              <a:pPr algn="l" defTabSz="457200">
                <a:defRPr sz="1800">
                  <a:solidFill>
                    <a:srgbClr val="37474F"/>
                  </a:solidFill>
                  <a:latin typeface="Times Roman"/>
                  <a:ea typeface="Times Roman"/>
                  <a:cs typeface="Times Roman"/>
                  <a:sym typeface="Times Roman"/>
                </a:defRPr>
              </a:pPr>
              <a:endParaRPr/>
            </a:p>
            <a:p>
              <a:pPr algn="l" defTabSz="457200">
                <a:defRPr sz="1800">
                  <a:solidFill>
                    <a:srgbClr val="37474F"/>
                  </a:solidFill>
                  <a:latin typeface="Times Roman"/>
                  <a:ea typeface="Times Roman"/>
                  <a:cs typeface="Times Roman"/>
                  <a:sym typeface="Times Roman"/>
                </a:defRPr>
              </a:pPr>
              <a:r>
                <a:t>   # Getting </a:t>
              </a:r>
              <a:r>
                <a:rPr>
                  <a:solidFill>
                    <a:srgbClr val="C53929"/>
                  </a:solidFill>
                </a:rPr>
                <a:t>100</a:t>
              </a:r>
              <a:r>
                <a:t> Posts From Each Subreddit</a:t>
              </a:r>
            </a:p>
            <a:p>
              <a:pPr algn="l" defTabSz="457200">
                <a:defRPr sz="1800">
                  <a:solidFill>
                    <a:srgbClr val="388E3C"/>
                  </a:solidFill>
                  <a:latin typeface="Times Roman"/>
                  <a:ea typeface="Times Roman"/>
                  <a:cs typeface="Times Roman"/>
                  <a:sym typeface="Times Roman"/>
                </a:defRPr>
              </a:pPr>
              <a:r>
                <a:rPr>
                  <a:solidFill>
                    <a:srgbClr val="37474F"/>
                  </a:solidFill>
                </a:rPr>
                <a:t>   pythonSub = requests.get(</a:t>
              </a:r>
              <a:r>
                <a:t>"https://oauth.reddit.com/r/python/new"</a:t>
              </a:r>
              <a:r>
                <a:rPr>
                  <a:solidFill>
                    <a:srgbClr val="37474F"/>
                  </a:solidFill>
                </a:rPr>
                <a:t>, headers=headers, params={</a:t>
              </a:r>
              <a:r>
                <a:rPr>
                  <a:solidFill>
                    <a:srgbClr val="3F51B5"/>
                  </a:solidFill>
                </a:rPr>
                <a:t>'limit'</a:t>
              </a:r>
              <a:r>
                <a:rPr>
                  <a:solidFill>
                    <a:srgbClr val="37474F"/>
                  </a:solidFill>
                </a:rPr>
                <a:t>:</a:t>
              </a:r>
              <a:r>
                <a:t>'100'</a:t>
              </a:r>
              <a:r>
                <a:rPr>
                  <a:solidFill>
                    <a:srgbClr val="37474F"/>
                  </a:solidFill>
                </a:rPr>
                <a:t>})</a:t>
              </a:r>
            </a:p>
            <a:p>
              <a:pPr algn="l" defTabSz="457200">
                <a:defRPr sz="1800">
                  <a:solidFill>
                    <a:srgbClr val="37474F"/>
                  </a:solidFill>
                  <a:latin typeface="Times Roman"/>
                  <a:ea typeface="Times Roman"/>
                  <a:cs typeface="Times Roman"/>
                  <a:sym typeface="Times Roman"/>
                </a:defRPr>
              </a:pPr>
              <a:r>
                <a:t>   # Other Subreddits...</a:t>
              </a:r>
              <a:endParaRPr>
                <a:solidFill>
                  <a:srgbClr val="BDBDBD"/>
                </a:solidFill>
              </a:endParaRPr>
            </a:p>
            <a:p>
              <a:pPr algn="l" defTabSz="457200">
                <a:defRPr sz="1800">
                  <a:solidFill>
                    <a:srgbClr val="388E3C"/>
                  </a:solidFill>
                  <a:latin typeface="Times Roman"/>
                  <a:ea typeface="Times Roman"/>
                  <a:cs typeface="Times Roman"/>
                  <a:sym typeface="Times Roman"/>
                </a:defRPr>
              </a:pPr>
              <a:endParaRPr>
                <a:solidFill>
                  <a:srgbClr val="37474F"/>
                </a:solidFill>
              </a:endParaRPr>
            </a:p>
          </p:txBody>
        </p:sp>
        <p:pic>
          <p:nvPicPr>
            <p:cNvPr id="238" name="# Adding ClientID and SecretID… # Adding ClientID and SecretID   auth = requests.auth.HTTPBasicAuth('AppID', ‘SecretID')   # Reddit Login   data = {'grant_type': 'password', 'username': ‘*******’, 'password': ‘********’}   # Adding Header and App API Ref" descr="# Adding ClientID and SecretID… # Adding ClientID and SecretID   auth = requests.auth.HTTPBasicAuth('AppID', ‘SecretID')   # Reddit Login   data = {'grant_type': 'password', 'username': ‘*******’, 'password': ‘********’}   # Adding Header and App API Reference   headers = {'User-Agent': 'MyBot/0.0.1'}   # Sending Auth Access Request   res = requests.post('https://www.reddit.com/api/v1/access_token', auth=auth, data=data, headers=headers)   # Access Token   TOKEN = res.json()['access_token']   # Add Token To Header   headers = {**headers, **{'Authorization': f&quot;bearer {TOKEN}&quot;}}   # Getting 100 Posts From Each Subreddit   pythonSub = requests.get(&quot;https://oauth.reddit.com/r/python/new&quot;, headers=headers, params={'limit':'100'})   # Other Subreddits...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-1"/>
              <a:ext cx="11713832" cy="5017398"/>
            </a:xfrm>
            <a:prstGeom prst="rect">
              <a:avLst/>
            </a:prstGeom>
            <a:effectLst/>
          </p:spPr>
        </p:pic>
      </p:grpSp>
      <p:grpSp>
        <p:nvGrpSpPr>
          <p:cNvPr id="243" name="for response in responseData:…"/>
          <p:cNvGrpSpPr/>
          <p:nvPr/>
        </p:nvGrpSpPr>
        <p:grpSpPr>
          <a:xfrm>
            <a:off x="779923" y="7932967"/>
            <a:ext cx="11713832" cy="4789240"/>
            <a:chOff x="0" y="0"/>
            <a:chExt cx="11713831" cy="4789238"/>
          </a:xfrm>
        </p:grpSpPr>
        <p:sp>
          <p:nvSpPr>
            <p:cNvPr id="242" name="for response in responseData:…"/>
            <p:cNvSpPr/>
            <p:nvPr/>
          </p:nvSpPr>
          <p:spPr>
            <a:xfrm>
              <a:off x="19050" y="19050"/>
              <a:ext cx="11675732" cy="475113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 defTabSz="457200">
                <a:defRPr sz="2000">
                  <a:solidFill>
                    <a:srgbClr val="3F51B5"/>
                  </a:solidFill>
                  <a:latin typeface="Times Roman"/>
                  <a:ea typeface="Times Roman"/>
                  <a:cs typeface="Times Roman"/>
                  <a:sym typeface="Times Roman"/>
                </a:defRPr>
              </a:pPr>
              <a:r>
                <a:t>for</a:t>
              </a:r>
              <a:r>
                <a:rPr>
                  <a:solidFill>
                    <a:srgbClr val="37474F"/>
                  </a:solidFill>
                </a:rPr>
                <a:t> response </a:t>
              </a:r>
              <a:r>
                <a:t>in</a:t>
              </a:r>
              <a:r>
                <a:rPr>
                  <a:solidFill>
                    <a:srgbClr val="37474F"/>
                  </a:solidFill>
                </a:rPr>
                <a:t> </a:t>
              </a:r>
              <a:r>
                <a:t>responseData</a:t>
              </a:r>
              <a:r>
                <a:rPr>
                  <a:solidFill>
                    <a:srgbClr val="37474F"/>
                  </a:solidFill>
                </a:rPr>
                <a:t>:</a:t>
              </a:r>
            </a:p>
            <a:p>
              <a:pPr algn="l" defTabSz="457200">
                <a:defRPr sz="2000">
                  <a:solidFill>
                    <a:srgbClr val="37474F"/>
                  </a:solidFill>
                  <a:latin typeface="Times Roman"/>
                  <a:ea typeface="Times Roman"/>
                  <a:cs typeface="Times Roman"/>
                  <a:sym typeface="Times Roman"/>
                </a:defRPr>
              </a:pPr>
              <a:r>
                <a:t>        </a:t>
              </a:r>
              <a:r>
                <a:rPr>
                  <a:solidFill>
                    <a:srgbClr val="3F51B5"/>
                  </a:solidFill>
                </a:rPr>
                <a:t>for</a:t>
              </a:r>
              <a:r>
                <a:t> post </a:t>
              </a:r>
              <a:r>
                <a:rPr>
                  <a:solidFill>
                    <a:srgbClr val="3F51B5"/>
                  </a:solidFill>
                </a:rPr>
                <a:t>in</a:t>
              </a:r>
              <a:r>
                <a:t> response.json()[</a:t>
              </a:r>
              <a:r>
                <a:rPr>
                  <a:solidFill>
                    <a:srgbClr val="388E3C"/>
                  </a:solidFill>
                </a:rPr>
                <a:t>"data"</a:t>
              </a:r>
              <a:r>
                <a:t>][</a:t>
              </a:r>
              <a:r>
                <a:rPr>
                  <a:solidFill>
                    <a:srgbClr val="388E3C"/>
                  </a:solidFill>
                </a:rPr>
                <a:t>"children"</a:t>
              </a:r>
              <a:r>
                <a:t>]:</a:t>
              </a:r>
            </a:p>
            <a:p>
              <a:pPr algn="l" defTabSz="457200">
                <a:defRPr sz="2000">
                  <a:solidFill>
                    <a:srgbClr val="37474F"/>
                  </a:solidFill>
                  <a:latin typeface="Times Roman"/>
                  <a:ea typeface="Times Roman"/>
                  <a:cs typeface="Times Roman"/>
                  <a:sym typeface="Times Roman"/>
                </a:defRPr>
              </a:pPr>
              <a:r>
                <a:t>            dataPost = {</a:t>
              </a:r>
            </a:p>
            <a:p>
              <a:pPr algn="l" defTabSz="457200">
                <a:defRPr sz="2000">
                  <a:solidFill>
                    <a:srgbClr val="37474F"/>
                  </a:solidFill>
                  <a:latin typeface="Times Roman"/>
                  <a:ea typeface="Times Roman"/>
                  <a:cs typeface="Times Roman"/>
                  <a:sym typeface="Times Roman"/>
                </a:defRPr>
              </a:pPr>
              <a:r>
                <a:t>                </a:t>
              </a:r>
              <a:r>
                <a:rPr>
                  <a:solidFill>
                    <a:srgbClr val="3F51B5"/>
                  </a:solidFill>
                </a:rPr>
                <a:t>'subreddit'</a:t>
              </a:r>
              <a:r>
                <a:t>: post[</a:t>
              </a:r>
              <a:r>
                <a:rPr>
                  <a:solidFill>
                    <a:srgbClr val="388E3C"/>
                  </a:solidFill>
                </a:rPr>
                <a:t>'data'</a:t>
              </a:r>
              <a:r>
                <a:t>][</a:t>
              </a:r>
              <a:r>
                <a:rPr>
                  <a:solidFill>
                    <a:srgbClr val="388E3C"/>
                  </a:solidFill>
                </a:rPr>
                <a:t>'subreddit'</a:t>
              </a:r>
              <a:r>
                <a:t>],</a:t>
              </a:r>
            </a:p>
            <a:p>
              <a:pPr algn="l" defTabSz="457200">
                <a:defRPr sz="2000">
                  <a:solidFill>
                    <a:srgbClr val="37474F"/>
                  </a:solidFill>
                  <a:latin typeface="Times Roman"/>
                  <a:ea typeface="Times Roman"/>
                  <a:cs typeface="Times Roman"/>
                  <a:sym typeface="Times Roman"/>
                </a:defRPr>
              </a:pPr>
              <a:r>
                <a:t>                </a:t>
              </a:r>
              <a:r>
                <a:rPr>
                  <a:solidFill>
                    <a:srgbClr val="3F51B5"/>
                  </a:solidFill>
                </a:rPr>
                <a:t>'user'</a:t>
              </a:r>
              <a:r>
                <a:t>: post[</a:t>
              </a:r>
              <a:r>
                <a:rPr>
                  <a:solidFill>
                    <a:srgbClr val="388E3C"/>
                  </a:solidFill>
                </a:rPr>
                <a:t>'data'</a:t>
              </a:r>
              <a:r>
                <a:t>][</a:t>
              </a:r>
              <a:r>
                <a:rPr>
                  <a:solidFill>
                    <a:srgbClr val="388E3C"/>
                  </a:solidFill>
                </a:rPr>
                <a:t>'author'</a:t>
              </a:r>
              <a:r>
                <a:t>],</a:t>
              </a:r>
            </a:p>
            <a:p>
              <a:pPr algn="l" defTabSz="457200">
                <a:defRPr sz="2000">
                  <a:solidFill>
                    <a:srgbClr val="37474F"/>
                  </a:solidFill>
                  <a:latin typeface="Times Roman"/>
                  <a:ea typeface="Times Roman"/>
                  <a:cs typeface="Times Roman"/>
                  <a:sym typeface="Times Roman"/>
                </a:defRPr>
              </a:pPr>
              <a:r>
                <a:t>                </a:t>
              </a:r>
              <a:r>
                <a:rPr>
                  <a:solidFill>
                    <a:srgbClr val="3F51B5"/>
                  </a:solidFill>
                </a:rPr>
                <a:t>'title'</a:t>
              </a:r>
              <a:r>
                <a:t>: post[</a:t>
              </a:r>
              <a:r>
                <a:rPr>
                  <a:solidFill>
                    <a:srgbClr val="388E3C"/>
                  </a:solidFill>
                </a:rPr>
                <a:t>'data'</a:t>
              </a:r>
              <a:r>
                <a:t>][</a:t>
              </a:r>
              <a:r>
                <a:rPr>
                  <a:solidFill>
                    <a:srgbClr val="388E3C"/>
                  </a:solidFill>
                </a:rPr>
                <a:t>'title'</a:t>
              </a:r>
              <a:r>
                <a:t>],</a:t>
              </a:r>
            </a:p>
            <a:p>
              <a:pPr algn="l" defTabSz="457200">
                <a:defRPr sz="2000">
                  <a:solidFill>
                    <a:srgbClr val="37474F"/>
                  </a:solidFill>
                  <a:latin typeface="Times Roman"/>
                  <a:ea typeface="Times Roman"/>
                  <a:cs typeface="Times Roman"/>
                  <a:sym typeface="Times Roman"/>
                </a:defRPr>
              </a:pPr>
              <a:r>
                <a:t>                </a:t>
              </a:r>
              <a:r>
                <a:rPr>
                  <a:solidFill>
                    <a:srgbClr val="3F51B5"/>
                  </a:solidFill>
                </a:rPr>
                <a:t>'selftext'</a:t>
              </a:r>
              <a:r>
                <a:t>: post[</a:t>
              </a:r>
              <a:r>
                <a:rPr>
                  <a:solidFill>
                    <a:srgbClr val="388E3C"/>
                  </a:solidFill>
                </a:rPr>
                <a:t>'data'</a:t>
              </a:r>
              <a:r>
                <a:t>][</a:t>
              </a:r>
              <a:r>
                <a:rPr>
                  <a:solidFill>
                    <a:srgbClr val="388E3C"/>
                  </a:solidFill>
                </a:rPr>
                <a:t>'selftext'</a:t>
              </a:r>
              <a:r>
                <a:t>],</a:t>
              </a:r>
            </a:p>
            <a:p>
              <a:pPr algn="l" defTabSz="457200">
                <a:defRPr sz="2000">
                  <a:solidFill>
                    <a:srgbClr val="37474F"/>
                  </a:solidFill>
                  <a:latin typeface="Times Roman"/>
                  <a:ea typeface="Times Roman"/>
                  <a:cs typeface="Times Roman"/>
                  <a:sym typeface="Times Roman"/>
                </a:defRPr>
              </a:pPr>
              <a:r>
                <a:t>                </a:t>
              </a:r>
              <a:r>
                <a:rPr>
                  <a:solidFill>
                    <a:srgbClr val="3F51B5"/>
                  </a:solidFill>
                </a:rPr>
                <a:t>'score'</a:t>
              </a:r>
              <a:r>
                <a:t>: post[</a:t>
              </a:r>
              <a:r>
                <a:rPr>
                  <a:solidFill>
                    <a:srgbClr val="388E3C"/>
                  </a:solidFill>
                </a:rPr>
                <a:t>'data'</a:t>
              </a:r>
              <a:r>
                <a:t>][</a:t>
              </a:r>
              <a:r>
                <a:rPr>
                  <a:solidFill>
                    <a:srgbClr val="388E3C"/>
                  </a:solidFill>
                </a:rPr>
                <a:t>'score'</a:t>
              </a:r>
              <a:r>
                <a:t>],</a:t>
              </a:r>
            </a:p>
            <a:p>
              <a:pPr algn="l" defTabSz="457200">
                <a:defRPr sz="2000">
                  <a:solidFill>
                    <a:srgbClr val="37474F"/>
                  </a:solidFill>
                  <a:latin typeface="Times Roman"/>
                  <a:ea typeface="Times Roman"/>
                  <a:cs typeface="Times Roman"/>
                  <a:sym typeface="Times Roman"/>
                </a:defRPr>
              </a:pPr>
              <a:r>
                <a:t>                </a:t>
              </a:r>
              <a:r>
                <a:rPr>
                  <a:solidFill>
                    <a:srgbClr val="3F51B5"/>
                  </a:solidFill>
                </a:rPr>
                <a:t>'time'</a:t>
              </a:r>
              <a:r>
                <a:t>: post[</a:t>
              </a:r>
              <a:r>
                <a:rPr>
                  <a:solidFill>
                    <a:srgbClr val="388E3C"/>
                  </a:solidFill>
                </a:rPr>
                <a:t>'data'</a:t>
              </a:r>
              <a:r>
                <a:t>][</a:t>
              </a:r>
              <a:r>
                <a:rPr>
                  <a:solidFill>
                    <a:srgbClr val="388E3C"/>
                  </a:solidFill>
                </a:rPr>
                <a:t>'created_utc'</a:t>
              </a:r>
              <a:r>
                <a:t>],</a:t>
              </a:r>
            </a:p>
            <a:p>
              <a:pPr algn="l" defTabSz="457200">
                <a:defRPr sz="2000">
                  <a:solidFill>
                    <a:srgbClr val="37474F"/>
                  </a:solidFill>
                  <a:latin typeface="Times Roman"/>
                  <a:ea typeface="Times Roman"/>
                  <a:cs typeface="Times Roman"/>
                  <a:sym typeface="Times Roman"/>
                </a:defRPr>
              </a:pPr>
              <a:r>
                <a:t>                </a:t>
              </a:r>
              <a:r>
                <a:rPr>
                  <a:solidFill>
                    <a:srgbClr val="3F51B5"/>
                  </a:solidFill>
                </a:rPr>
                <a:t>'commentsCount'</a:t>
              </a:r>
              <a:r>
                <a:t>: post[</a:t>
              </a:r>
              <a:r>
                <a:rPr>
                  <a:solidFill>
                    <a:srgbClr val="388E3C"/>
                  </a:solidFill>
                </a:rPr>
                <a:t>'data'</a:t>
              </a:r>
              <a:r>
                <a:t>][</a:t>
              </a:r>
              <a:r>
                <a:rPr>
                  <a:solidFill>
                    <a:srgbClr val="388E3C"/>
                  </a:solidFill>
                </a:rPr>
                <a:t>'num_comments'</a:t>
              </a:r>
              <a:r>
                <a:t>]</a:t>
              </a:r>
            </a:p>
            <a:p>
              <a:pPr algn="l" defTabSz="457200">
                <a:defRPr sz="2000">
                  <a:solidFill>
                    <a:srgbClr val="37474F"/>
                  </a:solidFill>
                  <a:latin typeface="Times Roman"/>
                  <a:ea typeface="Times Roman"/>
                  <a:cs typeface="Times Roman"/>
                  <a:sym typeface="Times Roman"/>
                </a:defRPr>
              </a:pPr>
              <a:r>
                <a:t>            }</a:t>
              </a:r>
            </a:p>
            <a:p>
              <a:pPr algn="l" defTabSz="457200">
                <a:defRPr sz="2000">
                  <a:solidFill>
                    <a:srgbClr val="37474F"/>
                  </a:solidFill>
                  <a:latin typeface="Times Roman"/>
                  <a:ea typeface="Times Roman"/>
                  <a:cs typeface="Times Roman"/>
                  <a:sym typeface="Times Roman"/>
                </a:defRPr>
              </a:pPr>
              <a:r>
                <a:t>            print(</a:t>
              </a:r>
              <a:r>
                <a:rPr>
                  <a:solidFill>
                    <a:srgbClr val="388E3C"/>
                  </a:solidFill>
                </a:rPr>
                <a:t>"post sent"</a:t>
              </a:r>
              <a:r>
                <a:t>)</a:t>
              </a:r>
            </a:p>
            <a:p>
              <a:pPr algn="l" defTabSz="457200">
                <a:defRPr sz="2000">
                  <a:solidFill>
                    <a:srgbClr val="37474F"/>
                  </a:solidFill>
                  <a:latin typeface="Times Roman"/>
                  <a:ea typeface="Times Roman"/>
                  <a:cs typeface="Times Roman"/>
                  <a:sym typeface="Times Roman"/>
                </a:defRPr>
              </a:pPr>
              <a:r>
                <a:t>            producer.send(</a:t>
              </a:r>
              <a:r>
                <a:rPr>
                  <a:solidFill>
                    <a:srgbClr val="388E3C"/>
                  </a:solidFill>
                </a:rPr>
                <a:t>"reddit-posts-dev"</a:t>
              </a:r>
              <a:r>
                <a:t>, dataPost)</a:t>
              </a:r>
            </a:p>
          </p:txBody>
        </p:sp>
        <p:pic>
          <p:nvPicPr>
            <p:cNvPr id="241" name="for response in responseData:… for response in responseData:        for post in response.json()[&quot;data&quot;][&quot;children&quot;]:            dataPost = {                'subreddit': post['data']['subreddit'],                'user': post['data']['author'],            " descr="for response in responseData:… for response in responseData:        for post in response.json()[&quot;data&quot;][&quot;children&quot;]:            dataPost = {                'subreddit': post['data']['subreddit'],                'user': post['data']['author'],                'title': post['data']['title'],                'selftext': post['data']['selftext'],                'score': post['data']['score'],                'time': post['data']['created_utc'],                'commentsCount': post['data']['num_comments']            }            print(&quot;post sent&quot;)            producer.send(&quot;reddit-posts-dev&quot;, dataPost)"/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1713832" cy="4789239"/>
            </a:xfrm>
            <a:prstGeom prst="rect">
              <a:avLst/>
            </a:prstGeom>
            <a:effectLst/>
          </p:spPr>
        </p:pic>
      </p:grpSp>
      <p:sp>
        <p:nvSpPr>
          <p:cNvPr id="244" name="TOKEN AUTHENTICATION AND GET REQUESTS"/>
          <p:cNvSpPr txBox="1"/>
          <p:nvPr/>
        </p:nvSpPr>
        <p:spPr>
          <a:xfrm>
            <a:off x="14732388" y="4533564"/>
            <a:ext cx="6812281" cy="5584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>
                <a:solidFill>
                  <a:srgbClr val="000000"/>
                </a:solidFill>
                <a:latin typeface="Cervino Neue"/>
                <a:ea typeface="Cervino Neue"/>
                <a:cs typeface="Cervino Neue"/>
                <a:sym typeface="Cervino Neue"/>
              </a:defRPr>
            </a:lvl1pPr>
          </a:lstStyle>
          <a:p>
            <a:r>
              <a:t>TOKEN AUTHENTICATION AND GET REQUESTS</a:t>
            </a:r>
          </a:p>
        </p:txBody>
      </p:sp>
      <p:sp>
        <p:nvSpPr>
          <p:cNvPr id="245" name="SENDING POSTS TO KAFKA TOPIC"/>
          <p:cNvSpPr txBox="1"/>
          <p:nvPr/>
        </p:nvSpPr>
        <p:spPr>
          <a:xfrm>
            <a:off x="15819535" y="9909699"/>
            <a:ext cx="5085894" cy="5584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>
                <a:solidFill>
                  <a:srgbClr val="000000"/>
                </a:solidFill>
                <a:latin typeface="Cervino Neue"/>
                <a:ea typeface="Cervino Neue"/>
                <a:cs typeface="Cervino Neue"/>
                <a:sym typeface="Cervino Neue"/>
              </a:defRPr>
            </a:lvl1pPr>
          </a:lstStyle>
          <a:p>
            <a:r>
              <a:t>SENDING POSTS TO KAFKA TOPIC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ENTIMENT ANALYSIS MICROSERVICE"/>
          <p:cNvSpPr txBox="1"/>
          <p:nvPr/>
        </p:nvSpPr>
        <p:spPr>
          <a:xfrm>
            <a:off x="713291" y="506727"/>
            <a:ext cx="7469994" cy="13336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000">
                <a:solidFill>
                  <a:srgbClr val="000000"/>
                </a:solidFill>
                <a:latin typeface="Cervino Neue"/>
                <a:ea typeface="Cervino Neue"/>
                <a:cs typeface="Cervino Neue"/>
                <a:sym typeface="Cervino Neue"/>
              </a:defRPr>
            </a:lvl1pPr>
          </a:lstStyle>
          <a:p>
            <a:r>
              <a:rPr dirty="0"/>
              <a:t>SENTIMENT ANALYSIS</a:t>
            </a:r>
          </a:p>
        </p:txBody>
      </p:sp>
      <p:grpSp>
        <p:nvGrpSpPr>
          <p:cNvPr id="250" name="Raggruppa"/>
          <p:cNvGrpSpPr/>
          <p:nvPr/>
        </p:nvGrpSpPr>
        <p:grpSpPr>
          <a:xfrm>
            <a:off x="713291" y="2680759"/>
            <a:ext cx="21265264" cy="4436664"/>
            <a:chOff x="0" y="0"/>
            <a:chExt cx="21265263" cy="4436662"/>
          </a:xfrm>
        </p:grpSpPr>
        <p:sp>
          <p:nvSpPr>
            <p:cNvPr id="248" name="OBIETTIVO: DETERMINARE IL SENTIMENT DI CIASCUN POST CHE TRANSITA ALL’INTERNO DEL MICROSERVIZIO"/>
            <p:cNvSpPr txBox="1"/>
            <p:nvPr/>
          </p:nvSpPr>
          <p:spPr>
            <a:xfrm>
              <a:off x="0" y="0"/>
              <a:ext cx="21265264" cy="5584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algn="l">
                <a:defRPr sz="3600">
                  <a:solidFill>
                    <a:srgbClr val="000000"/>
                  </a:solidFill>
                  <a:latin typeface="Cervino Neue"/>
                  <a:ea typeface="Cervino Neue"/>
                  <a:cs typeface="Cervino Neue"/>
                  <a:sym typeface="Cervino Neue"/>
                </a:defRPr>
              </a:pPr>
              <a:r>
                <a:rPr u="sng">
                  <a:solidFill>
                    <a:schemeClr val="accent5">
                      <a:hueOff val="-82419"/>
                      <a:satOff val="-9513"/>
                      <a:lumOff val="-16343"/>
                    </a:schemeClr>
                  </a:solidFill>
                </a:rPr>
                <a:t>OBIETTIVO</a:t>
              </a:r>
              <a:r>
                <a:t>: DETERMINARE IL SENTIMENT DI CIASCUN POST CHE TRANSITA ALL’INTERNO DEL MICROSERVIZIO</a:t>
              </a:r>
            </a:p>
          </p:txBody>
        </p:sp>
        <p:sp>
          <p:nvSpPr>
            <p:cNvPr id="249" name="PRELEVARE I POST DAL TOPIC KAFKA “REDDIT-POST-DEV”…"/>
            <p:cNvSpPr txBox="1"/>
            <p:nvPr/>
          </p:nvSpPr>
          <p:spPr>
            <a:xfrm>
              <a:off x="0" y="1364024"/>
              <a:ext cx="18626794" cy="30726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marL="457200" indent="-457200" algn="l">
                <a:lnSpc>
                  <a:spcPct val="150000"/>
                </a:lnSpc>
                <a:buSzPct val="123000"/>
                <a:buChar char="•"/>
                <a:defRPr sz="3600">
                  <a:solidFill>
                    <a:srgbClr val="000000"/>
                  </a:solidFill>
                  <a:latin typeface="Cervino Neue"/>
                  <a:ea typeface="Cervino Neue"/>
                  <a:cs typeface="Cervino Neue"/>
                  <a:sym typeface="Cervino Neue"/>
                </a:defRPr>
              </a:pPr>
              <a:r>
                <a:rPr dirty="0"/>
                <a:t>PRELEVARE I POST DAL TOPIC KAFKA “REDDIT-POST-DEV”</a:t>
              </a:r>
            </a:p>
            <a:p>
              <a:pPr marL="457200" indent="-457200" algn="l">
                <a:lnSpc>
                  <a:spcPct val="150000"/>
                </a:lnSpc>
                <a:buSzPct val="123000"/>
                <a:buChar char="•"/>
                <a:defRPr sz="3600">
                  <a:solidFill>
                    <a:srgbClr val="000000"/>
                  </a:solidFill>
                  <a:latin typeface="Cervino Neue"/>
                  <a:ea typeface="Cervino Neue"/>
                  <a:cs typeface="Cervino Neue"/>
                  <a:sym typeface="Cervino Neue"/>
                </a:defRPr>
              </a:pPr>
              <a:r>
                <a:rPr dirty="0"/>
                <a:t>ESEGUIRE PER CIASCUNO LA SENTIMENT ANALYSIS CON LA LIBRERIA DI PYTHON TEXT-BLOB</a:t>
              </a:r>
            </a:p>
            <a:p>
              <a:pPr marL="457200" indent="-457200" algn="l">
                <a:lnSpc>
                  <a:spcPct val="150000"/>
                </a:lnSpc>
                <a:buSzPct val="123000"/>
                <a:buChar char="•"/>
                <a:defRPr sz="3600">
                  <a:solidFill>
                    <a:srgbClr val="000000"/>
                  </a:solidFill>
                  <a:latin typeface="Cervino Neue"/>
                  <a:ea typeface="Cervino Neue"/>
                  <a:cs typeface="Cervino Neue"/>
                  <a:sym typeface="Cervino Neue"/>
                </a:defRPr>
              </a:pPr>
              <a:r>
                <a:rPr dirty="0"/>
                <a:t>RE-INDIRIZZAMENTO DEI POST POSITIVI SUL TOPIC KAFKA “REDDIT-POSITIVE-DEV”</a:t>
              </a:r>
            </a:p>
            <a:p>
              <a:pPr marL="457200" indent="-457200" algn="l">
                <a:lnSpc>
                  <a:spcPct val="150000"/>
                </a:lnSpc>
                <a:buSzPct val="123000"/>
                <a:buChar char="•"/>
                <a:defRPr sz="3600">
                  <a:solidFill>
                    <a:srgbClr val="000000"/>
                  </a:solidFill>
                  <a:latin typeface="Cervino Neue"/>
                  <a:ea typeface="Cervino Neue"/>
                  <a:cs typeface="Cervino Neue"/>
                  <a:sym typeface="Cervino Neue"/>
                </a:defRPr>
              </a:pPr>
              <a:r>
                <a:rPr dirty="0"/>
                <a:t>RE-INDIRIZZAMENTO DEI POST NEGATIVI SUL TOPIC KAFKA “REDDIT-NEGATIVE-DEV”</a:t>
              </a:r>
            </a:p>
          </p:txBody>
        </p:sp>
      </p:grpSp>
      <p:grpSp>
        <p:nvGrpSpPr>
          <p:cNvPr id="255" name="Raggruppa"/>
          <p:cNvGrpSpPr/>
          <p:nvPr/>
        </p:nvGrpSpPr>
        <p:grpSpPr>
          <a:xfrm>
            <a:off x="3622103" y="7957759"/>
            <a:ext cx="15428590" cy="5098382"/>
            <a:chOff x="-19049" y="-19050"/>
            <a:chExt cx="15428588" cy="5098380"/>
          </a:xfrm>
        </p:grpSpPr>
        <p:grpSp>
          <p:nvGrpSpPr>
            <p:cNvPr id="253" name="for message in consumer:…"/>
            <p:cNvGrpSpPr/>
            <p:nvPr/>
          </p:nvGrpSpPr>
          <p:grpSpPr>
            <a:xfrm>
              <a:off x="-19050" y="-19051"/>
              <a:ext cx="9454993" cy="5098382"/>
              <a:chOff x="0" y="0"/>
              <a:chExt cx="9454991" cy="5098380"/>
            </a:xfrm>
          </p:grpSpPr>
          <p:sp>
            <p:nvSpPr>
              <p:cNvPr id="252" name="for message in consumer:…"/>
              <p:cNvSpPr/>
              <p:nvPr/>
            </p:nvSpPr>
            <p:spPr>
              <a:xfrm>
                <a:off x="19050" y="19050"/>
                <a:ext cx="9416893" cy="5060281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457200">
                  <a:defRPr sz="1800">
                    <a:solidFill>
                      <a:srgbClr val="37474F"/>
                    </a:solidFill>
                    <a:latin typeface="Times Roman"/>
                    <a:ea typeface="Times Roman"/>
                    <a:cs typeface="Times Roman"/>
                    <a:sym typeface="Times Roman"/>
                  </a:defRPr>
                </a:pPr>
                <a:r>
                  <a:rPr>
                    <a:solidFill>
                      <a:srgbClr val="3F51B5"/>
                    </a:solidFill>
                  </a:rPr>
                  <a:t>for</a:t>
                </a:r>
                <a:r>
                  <a:t> message </a:t>
                </a:r>
                <a:r>
                  <a:rPr>
                    <a:solidFill>
                      <a:srgbClr val="3F51B5"/>
                    </a:solidFill>
                  </a:rPr>
                  <a:t>in</a:t>
                </a:r>
                <a:r>
                  <a:t> </a:t>
                </a:r>
                <a:r>
                  <a:rPr>
                    <a:solidFill>
                      <a:srgbClr val="3F51B5"/>
                    </a:solidFill>
                  </a:rPr>
                  <a:t>consumer</a:t>
                </a:r>
                <a:r>
                  <a:t>:</a:t>
                </a:r>
              </a:p>
              <a:p>
                <a:pPr algn="l" defTabSz="457200">
                  <a:defRPr sz="1800">
                    <a:solidFill>
                      <a:srgbClr val="37474F"/>
                    </a:solidFill>
                    <a:latin typeface="Times Roman"/>
                    <a:ea typeface="Times Roman"/>
                    <a:cs typeface="Times Roman"/>
                    <a:sym typeface="Times Roman"/>
                  </a:defRPr>
                </a:pPr>
                <a:endParaRPr/>
              </a:p>
              <a:p>
                <a:pPr algn="l" defTabSz="457200">
                  <a:defRPr sz="1800">
                    <a:solidFill>
                      <a:srgbClr val="37474F"/>
                    </a:solidFill>
                    <a:latin typeface="Times Roman"/>
                    <a:ea typeface="Times Roman"/>
                    <a:cs typeface="Times Roman"/>
                    <a:sym typeface="Times Roman"/>
                  </a:defRPr>
                </a:pPr>
                <a:r>
                  <a:t>        message = message.value</a:t>
                </a:r>
              </a:p>
              <a:p>
                <a:pPr algn="l" defTabSz="457200">
                  <a:defRPr sz="1800">
                    <a:solidFill>
                      <a:srgbClr val="37474F"/>
                    </a:solidFill>
                    <a:latin typeface="Times Roman"/>
                    <a:ea typeface="Times Roman"/>
                    <a:cs typeface="Times Roman"/>
                    <a:sym typeface="Times Roman"/>
                  </a:defRPr>
                </a:pPr>
                <a:r>
                  <a:t>        postText = message[</a:t>
                </a:r>
                <a:r>
                  <a:rPr>
                    <a:solidFill>
                      <a:srgbClr val="388E3C"/>
                    </a:solidFill>
                  </a:rPr>
                  <a:t>"title"</a:t>
                </a:r>
                <a:r>
                  <a:t>] + message[</a:t>
                </a:r>
                <a:r>
                  <a:rPr>
                    <a:solidFill>
                      <a:srgbClr val="388E3C"/>
                    </a:solidFill>
                  </a:rPr>
                  <a:t>"selftext"</a:t>
                </a:r>
                <a:r>
                  <a:t>]</a:t>
                </a:r>
              </a:p>
              <a:p>
                <a:pPr algn="l" defTabSz="457200">
                  <a:defRPr sz="1800">
                    <a:solidFill>
                      <a:srgbClr val="37474F"/>
                    </a:solidFill>
                    <a:latin typeface="Times Roman"/>
                    <a:ea typeface="Times Roman"/>
                    <a:cs typeface="Times Roman"/>
                    <a:sym typeface="Times Roman"/>
                  </a:defRPr>
                </a:pPr>
                <a:endParaRPr/>
              </a:p>
              <a:p>
                <a:pPr algn="l" defTabSz="457200">
                  <a:defRPr sz="1800">
                    <a:solidFill>
                      <a:srgbClr val="37474F"/>
                    </a:solidFill>
                    <a:latin typeface="Times Roman"/>
                    <a:ea typeface="Times Roman"/>
                    <a:cs typeface="Times Roman"/>
                    <a:sym typeface="Times Roman"/>
                  </a:defRPr>
                </a:pPr>
                <a:r>
                  <a:t>        # converting to blob and sentiment analysis </a:t>
                </a:r>
                <a:r>
                  <a:rPr>
                    <a:solidFill>
                      <a:srgbClr val="3F51B5"/>
                    </a:solidFill>
                  </a:rPr>
                  <a:t>of</a:t>
                </a:r>
                <a:r>
                  <a:t> the post</a:t>
                </a:r>
              </a:p>
              <a:p>
                <a:pPr algn="l" defTabSz="457200">
                  <a:defRPr sz="1800">
                    <a:solidFill>
                      <a:srgbClr val="37474F"/>
                    </a:solidFill>
                    <a:latin typeface="Times Roman"/>
                    <a:ea typeface="Times Roman"/>
                    <a:cs typeface="Times Roman"/>
                    <a:sym typeface="Times Roman"/>
                  </a:defRPr>
                </a:pPr>
                <a:r>
                  <a:t>        blob = TextBlob(postText)</a:t>
                </a:r>
              </a:p>
              <a:p>
                <a:pPr algn="l" defTabSz="457200">
                  <a:defRPr sz="1800">
                    <a:solidFill>
                      <a:srgbClr val="37474F"/>
                    </a:solidFill>
                    <a:latin typeface="Times Roman"/>
                    <a:ea typeface="Times Roman"/>
                    <a:cs typeface="Times Roman"/>
                    <a:sym typeface="Times Roman"/>
                  </a:defRPr>
                </a:pPr>
                <a:r>
                  <a:t>        sentiment = blob.sentiment.polarity</a:t>
                </a:r>
              </a:p>
              <a:p>
                <a:pPr algn="l" defTabSz="457200">
                  <a:defRPr sz="1800">
                    <a:solidFill>
                      <a:srgbClr val="37474F"/>
                    </a:solidFill>
                    <a:latin typeface="Times Roman"/>
                    <a:ea typeface="Times Roman"/>
                    <a:cs typeface="Times Roman"/>
                    <a:sym typeface="Times Roman"/>
                  </a:defRPr>
                </a:pPr>
                <a:endParaRPr/>
              </a:p>
              <a:p>
                <a:pPr algn="l" defTabSz="457200">
                  <a:defRPr sz="1800">
                    <a:solidFill>
                      <a:srgbClr val="37474F"/>
                    </a:solidFill>
                    <a:latin typeface="Times Roman"/>
                    <a:ea typeface="Times Roman"/>
                    <a:cs typeface="Times Roman"/>
                    <a:sym typeface="Times Roman"/>
                  </a:defRPr>
                </a:pPr>
                <a:r>
                  <a:t>        message[</a:t>
                </a:r>
                <a:r>
                  <a:rPr>
                    <a:solidFill>
                      <a:srgbClr val="388E3C"/>
                    </a:solidFill>
                  </a:rPr>
                  <a:t>"scoreSentiment"</a:t>
                </a:r>
                <a:r>
                  <a:t>] = sentiment</a:t>
                </a:r>
              </a:p>
              <a:p>
                <a:pPr algn="l" defTabSz="457200">
                  <a:defRPr sz="1800">
                    <a:solidFill>
                      <a:srgbClr val="37474F"/>
                    </a:solidFill>
                    <a:latin typeface="Times Roman"/>
                    <a:ea typeface="Times Roman"/>
                    <a:cs typeface="Times Roman"/>
                    <a:sym typeface="Times Roman"/>
                  </a:defRPr>
                </a:pPr>
                <a:endParaRPr/>
              </a:p>
              <a:p>
                <a:pPr algn="l" defTabSz="457200">
                  <a:defRPr sz="1800">
                    <a:solidFill>
                      <a:srgbClr val="37474F"/>
                    </a:solidFill>
                    <a:latin typeface="Times Roman"/>
                    <a:ea typeface="Times Roman"/>
                    <a:cs typeface="Times Roman"/>
                    <a:sym typeface="Times Roman"/>
                  </a:defRPr>
                </a:pPr>
                <a:r>
                  <a:t>        # sending posts to other kafka microservices</a:t>
                </a:r>
              </a:p>
              <a:p>
                <a:pPr algn="l" defTabSz="457200">
                  <a:defRPr sz="1800">
                    <a:solidFill>
                      <a:srgbClr val="37474F"/>
                    </a:solidFill>
                    <a:latin typeface="Times Roman"/>
                    <a:ea typeface="Times Roman"/>
                    <a:cs typeface="Times Roman"/>
                    <a:sym typeface="Times Roman"/>
                  </a:defRPr>
                </a:pPr>
                <a:r>
                  <a:t>        </a:t>
                </a:r>
                <a:r>
                  <a:rPr>
                    <a:solidFill>
                      <a:srgbClr val="3F51B5"/>
                    </a:solidFill>
                  </a:rPr>
                  <a:t>if</a:t>
                </a:r>
                <a:r>
                  <a:t> sentiment &gt;= </a:t>
                </a:r>
                <a:r>
                  <a:rPr>
                    <a:solidFill>
                      <a:srgbClr val="C53929"/>
                    </a:solidFill>
                  </a:rPr>
                  <a:t>0</a:t>
                </a:r>
                <a:r>
                  <a:t>:</a:t>
                </a:r>
              </a:p>
              <a:p>
                <a:pPr algn="l" defTabSz="457200">
                  <a:defRPr sz="1800">
                    <a:solidFill>
                      <a:srgbClr val="37474F"/>
                    </a:solidFill>
                    <a:latin typeface="Times Roman"/>
                    <a:ea typeface="Times Roman"/>
                    <a:cs typeface="Times Roman"/>
                    <a:sym typeface="Times Roman"/>
                  </a:defRPr>
                </a:pPr>
                <a:r>
                  <a:t>            producer.send(</a:t>
                </a:r>
                <a:r>
                  <a:rPr>
                    <a:solidFill>
                      <a:srgbClr val="388E3C"/>
                    </a:solidFill>
                  </a:rPr>
                  <a:t>"reddit-positive-dev"</a:t>
                </a:r>
                <a:r>
                  <a:t>, message)</a:t>
                </a:r>
              </a:p>
              <a:p>
                <a:pPr algn="l" defTabSz="457200">
                  <a:defRPr sz="1800">
                    <a:solidFill>
                      <a:srgbClr val="37474F"/>
                    </a:solidFill>
                    <a:latin typeface="Times Roman"/>
                    <a:ea typeface="Times Roman"/>
                    <a:cs typeface="Times Roman"/>
                    <a:sym typeface="Times Roman"/>
                  </a:defRPr>
                </a:pPr>
                <a:r>
                  <a:t>        </a:t>
                </a:r>
                <a:r>
                  <a:rPr>
                    <a:solidFill>
                      <a:srgbClr val="3F51B5"/>
                    </a:solidFill>
                  </a:rPr>
                  <a:t>else</a:t>
                </a:r>
                <a:r>
                  <a:t>:</a:t>
                </a:r>
              </a:p>
              <a:p>
                <a:pPr algn="l" defTabSz="457200">
                  <a:defRPr sz="1800">
                    <a:solidFill>
                      <a:srgbClr val="37474F"/>
                    </a:solidFill>
                    <a:latin typeface="Times Roman"/>
                    <a:ea typeface="Times Roman"/>
                    <a:cs typeface="Times Roman"/>
                    <a:sym typeface="Times Roman"/>
                  </a:defRPr>
                </a:pPr>
                <a:r>
                  <a:t>            producer.send(</a:t>
                </a:r>
                <a:r>
                  <a:rPr>
                    <a:solidFill>
                      <a:srgbClr val="388E3C"/>
                    </a:solidFill>
                  </a:rPr>
                  <a:t>"reddit-negative-dev"</a:t>
                </a:r>
                <a:r>
                  <a:t>, message)</a:t>
                </a:r>
              </a:p>
              <a:p>
                <a:pPr algn="l" defTabSz="457200">
                  <a:defRPr sz="1800">
                    <a:solidFill>
                      <a:srgbClr val="37474F"/>
                    </a:solidFill>
                    <a:latin typeface="Times Roman"/>
                    <a:ea typeface="Times Roman"/>
                    <a:cs typeface="Times Roman"/>
                    <a:sym typeface="Times Roman"/>
                  </a:defRPr>
                </a:pPr>
                <a:endParaRPr/>
              </a:p>
              <a:p>
                <a:pPr algn="l" defTabSz="457200">
                  <a:defRPr sz="1800">
                    <a:solidFill>
                      <a:srgbClr val="37474F"/>
                    </a:solidFill>
                    <a:latin typeface="Times Roman"/>
                    <a:ea typeface="Times Roman"/>
                    <a:cs typeface="Times Roman"/>
                    <a:sym typeface="Times Roman"/>
                  </a:defRPr>
                </a:pPr>
                <a:r>
                  <a:t>        print(sentiment)</a:t>
                </a:r>
              </a:p>
              <a:p>
                <a:pPr algn="l" defTabSz="457200">
                  <a:defRPr sz="1800">
                    <a:solidFill>
                      <a:srgbClr val="37474F"/>
                    </a:solidFill>
                    <a:latin typeface="Times Roman"/>
                    <a:ea typeface="Times Roman"/>
                    <a:cs typeface="Times Roman"/>
                    <a:sym typeface="Times Roman"/>
                  </a:defRPr>
                </a:pPr>
                <a:r>
                  <a:t>        print(</a:t>
                </a:r>
                <a:r>
                  <a:rPr>
                    <a:solidFill>
                      <a:srgbClr val="388E3C"/>
                    </a:solidFill>
                  </a:rPr>
                  <a:t>'{}'</a:t>
                </a:r>
                <a:r>
                  <a:t>.format(message))</a:t>
                </a:r>
              </a:p>
              <a:p>
                <a:pPr algn="l" defTabSz="457200">
                  <a:defRPr sz="1800">
                    <a:solidFill>
                      <a:srgbClr val="37474F"/>
                    </a:solidFill>
                    <a:latin typeface="Times Roman"/>
                    <a:ea typeface="Times Roman"/>
                    <a:cs typeface="Times Roman"/>
                    <a:sym typeface="Times Roman"/>
                  </a:defRPr>
                </a:pPr>
                <a:endParaRPr>
                  <a:solidFill>
                    <a:srgbClr val="BDBDBD"/>
                  </a:solidFill>
                </a:endParaRPr>
              </a:p>
              <a:p>
                <a:pPr algn="l" defTabSz="457200">
                  <a:defRPr sz="1800">
                    <a:solidFill>
                      <a:srgbClr val="388E3C"/>
                    </a:solidFill>
                    <a:latin typeface="Times Roman"/>
                    <a:ea typeface="Times Roman"/>
                    <a:cs typeface="Times Roman"/>
                    <a:sym typeface="Times Roman"/>
                  </a:defRPr>
                </a:pPr>
                <a:endParaRPr>
                  <a:solidFill>
                    <a:srgbClr val="37474F"/>
                  </a:solidFill>
                </a:endParaRPr>
              </a:p>
            </p:txBody>
          </p:sp>
          <p:pic>
            <p:nvPicPr>
              <p:cNvPr id="251" name="for message in consumer:… for message in consumer:        message = message.value        postText = message[&quot;title&quot;] + message[&quot;selftext&quot;]        # converting to blob and sentiment analysis of the post        blob = TextBlob(postText)        sentiment = " descr="for message in consumer:… for message in consumer:        message = message.value        postText = message[&quot;title&quot;] + message[&quot;selftext&quot;]        # converting to blob and sentiment analysis of the post        blob = TextBlob(postText)        sentiment = blob.sentiment.polarity        message[&quot;scoreSentiment&quot;] = sentiment        # sending posts to other kafka microservices        if sentiment &gt;= 0:            producer.send(&quot;reddit-positive-dev&quot;, message)        else:            producer.send(&quot;reddit-negative-dev&quot;, message)        print(sentiment)        print('{}'.format(message))"/>
              <p:cNvPicPr>
                <a:picLocks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0" y="0"/>
                <a:ext cx="9454993" cy="5098381"/>
              </a:xfrm>
              <a:prstGeom prst="rect">
                <a:avLst/>
              </a:prstGeom>
              <a:effectLst/>
            </p:spPr>
          </p:pic>
        </p:grpSp>
        <p:sp>
          <p:nvSpPr>
            <p:cNvPr id="254" name="FASE DI SENTIMENT"/>
            <p:cNvSpPr txBox="1"/>
            <p:nvPr/>
          </p:nvSpPr>
          <p:spPr>
            <a:xfrm>
              <a:off x="12177954" y="2250893"/>
              <a:ext cx="3231585" cy="5584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600">
                  <a:solidFill>
                    <a:srgbClr val="000000"/>
                  </a:solidFill>
                  <a:latin typeface="Cervino Neue"/>
                  <a:ea typeface="Cervino Neue"/>
                  <a:cs typeface="Cervino Neue"/>
                  <a:sym typeface="Cervino Neue"/>
                </a:defRPr>
              </a:lvl1pPr>
            </a:lstStyle>
            <a:p>
              <a:r>
                <a:t>FASE DI SENTIMENT</a:t>
              </a:r>
            </a:p>
          </p:txBody>
        </p:sp>
      </p:grp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POSITIVE AND NEGATIVE MICROSERVICES"/>
          <p:cNvSpPr txBox="1"/>
          <p:nvPr/>
        </p:nvSpPr>
        <p:spPr>
          <a:xfrm>
            <a:off x="639123" y="688855"/>
            <a:ext cx="9696565" cy="13336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000">
                <a:solidFill>
                  <a:srgbClr val="000000"/>
                </a:solidFill>
                <a:latin typeface="Cervino Neue"/>
                <a:ea typeface="Cervino Neue"/>
                <a:cs typeface="Cervino Neue"/>
                <a:sym typeface="Cervino Neue"/>
              </a:defRPr>
            </a:lvl1pPr>
          </a:lstStyle>
          <a:p>
            <a:r>
              <a:rPr lang="it-IT" dirty="0"/>
              <a:t>SALVATAGGIO SU DATABASE</a:t>
            </a:r>
            <a:endParaRPr dirty="0"/>
          </a:p>
        </p:txBody>
      </p:sp>
      <p:grpSp>
        <p:nvGrpSpPr>
          <p:cNvPr id="260" name="Raggruppa"/>
          <p:cNvGrpSpPr/>
          <p:nvPr/>
        </p:nvGrpSpPr>
        <p:grpSpPr>
          <a:xfrm>
            <a:off x="639123" y="2216273"/>
            <a:ext cx="22914524" cy="4741464"/>
            <a:chOff x="0" y="0"/>
            <a:chExt cx="22914523" cy="4741462"/>
          </a:xfrm>
        </p:grpSpPr>
        <p:sp>
          <p:nvSpPr>
            <p:cNvPr id="258" name="OBIETTIVO: RACCOGLIERE I POST DAI RISPETTIVI TOPIC KAFKA E SALVARNE IL CONTENUTO NEI RISPETTIVI DB DI MONGO UTILIZZANDO SPRING DATA JPA"/>
            <p:cNvSpPr txBox="1"/>
            <p:nvPr/>
          </p:nvSpPr>
          <p:spPr>
            <a:xfrm>
              <a:off x="0" y="0"/>
              <a:ext cx="22847209" cy="11680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>
                <a:defRPr sz="3600">
                  <a:solidFill>
                    <a:srgbClr val="000000"/>
                  </a:solidFill>
                  <a:latin typeface="Cervino Neue"/>
                  <a:ea typeface="Cervino Neue"/>
                  <a:cs typeface="Cervino Neue"/>
                  <a:sym typeface="Cervino Neue"/>
                </a:defRPr>
              </a:pPr>
              <a:r>
                <a:rPr u="sng">
                  <a:solidFill>
                    <a:schemeClr val="accent5">
                      <a:hueOff val="-82419"/>
                      <a:satOff val="-9513"/>
                      <a:lumOff val="-16343"/>
                    </a:schemeClr>
                  </a:solidFill>
                </a:rPr>
                <a:t>OBIETTIVO</a:t>
              </a:r>
              <a:r>
                <a:t>: RACCOGLIERE I POST DAI RISPETTIVI TOPIC KAFKA E SALVARNE IL CONTENUTO NEI RISPETTIVI DB DI MONGO UTILIZZANDO SPRING DATA JPA</a:t>
              </a:r>
            </a:p>
          </p:txBody>
        </p:sp>
        <p:sp>
          <p:nvSpPr>
            <p:cNvPr id="259" name="UTILZZARE UN KAFKA LISTENER PER IL PARSING DEL CONTENUTO DEI TOPIC KAFKA…"/>
            <p:cNvSpPr txBox="1"/>
            <p:nvPr/>
          </p:nvSpPr>
          <p:spPr>
            <a:xfrm>
              <a:off x="0" y="1668824"/>
              <a:ext cx="22914524" cy="30726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457200" indent="-457200" algn="l">
                <a:lnSpc>
                  <a:spcPct val="150000"/>
                </a:lnSpc>
                <a:buSzPct val="123000"/>
                <a:buChar char="•"/>
                <a:defRPr sz="3600">
                  <a:solidFill>
                    <a:srgbClr val="000000"/>
                  </a:solidFill>
                  <a:latin typeface="Cervino Neue"/>
                  <a:ea typeface="Cervino Neue"/>
                  <a:cs typeface="Cervino Neue"/>
                  <a:sym typeface="Cervino Neue"/>
                </a:defRPr>
              </a:pPr>
              <a:r>
                <a:rPr dirty="0"/>
                <a:t>UTILZZARE UN KAFKA LISTENER PER IL PARSING DEL CONTENUTO DEI TOPIC KAFKA</a:t>
              </a:r>
            </a:p>
            <a:p>
              <a:pPr marL="457200" indent="-457200" algn="l">
                <a:lnSpc>
                  <a:spcPct val="150000"/>
                </a:lnSpc>
                <a:buSzPct val="123000"/>
                <a:buChar char="•"/>
                <a:defRPr sz="3600">
                  <a:solidFill>
                    <a:srgbClr val="000000"/>
                  </a:solidFill>
                  <a:latin typeface="Cervino Neue"/>
                  <a:ea typeface="Cervino Neue"/>
                  <a:cs typeface="Cervino Neue"/>
                  <a:sym typeface="Cervino Neue"/>
                </a:defRPr>
              </a:pPr>
              <a:r>
                <a:rPr dirty="0"/>
                <a:t>UTILIZZARE I CLASSICI LAYER ARCHITETTURALI DI SPRING BOOT PER SALVARE CIASCUN POST NEL DATABASE MONGO</a:t>
              </a:r>
            </a:p>
          </p:txBody>
        </p:sp>
      </p:grpSp>
      <p:sp>
        <p:nvSpPr>
          <p:cNvPr id="262" name="private static final String TOPIC_NAME = &quot;reddit-positive-dev&quot;;…"/>
          <p:cNvSpPr/>
          <p:nvPr/>
        </p:nvSpPr>
        <p:spPr>
          <a:xfrm>
            <a:off x="1441304" y="6877890"/>
            <a:ext cx="9837917" cy="610652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numCol="1" anchor="ctr">
            <a:noAutofit/>
          </a:bodyPr>
          <a:lstStyle/>
          <a:p>
            <a:pPr algn="l" defTabSz="457200">
              <a:defRPr sz="1800">
                <a:solidFill>
                  <a:srgbClr val="388E3C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dirty="0">
                <a:solidFill>
                  <a:srgbClr val="3F51B5"/>
                </a:solidFill>
              </a:rPr>
              <a:t>private</a:t>
            </a:r>
            <a:r>
              <a:rPr dirty="0">
                <a:solidFill>
                  <a:srgbClr val="37474F"/>
                </a:solidFill>
              </a:rPr>
              <a:t> </a:t>
            </a:r>
            <a:r>
              <a:rPr dirty="0">
                <a:solidFill>
                  <a:srgbClr val="3F51B5"/>
                </a:solidFill>
              </a:rPr>
              <a:t>static</a:t>
            </a:r>
            <a:r>
              <a:rPr dirty="0">
                <a:solidFill>
                  <a:srgbClr val="37474F"/>
                </a:solidFill>
              </a:rPr>
              <a:t> final </a:t>
            </a:r>
            <a:r>
              <a:rPr dirty="0">
                <a:solidFill>
                  <a:srgbClr val="9C27B0"/>
                </a:solidFill>
              </a:rPr>
              <a:t>String</a:t>
            </a:r>
            <a:r>
              <a:rPr dirty="0">
                <a:solidFill>
                  <a:srgbClr val="37474F"/>
                </a:solidFill>
              </a:rPr>
              <a:t> </a:t>
            </a:r>
            <a:r>
              <a:rPr dirty="0">
                <a:solidFill>
                  <a:srgbClr val="C53929"/>
                </a:solidFill>
              </a:rPr>
              <a:t>TOPIC_NAME</a:t>
            </a:r>
            <a:r>
              <a:rPr dirty="0">
                <a:solidFill>
                  <a:srgbClr val="37474F"/>
                </a:solidFill>
              </a:rPr>
              <a:t> = </a:t>
            </a:r>
            <a:r>
              <a:rPr dirty="0"/>
              <a:t>"reddit-positive-dev"</a:t>
            </a:r>
            <a:r>
              <a:rPr dirty="0">
                <a:solidFill>
                  <a:srgbClr val="37474F"/>
                </a:solidFill>
              </a:rPr>
              <a:t>;</a:t>
            </a:r>
          </a:p>
          <a:p>
            <a:pPr algn="l" defTabSz="457200">
              <a:defRPr sz="1800">
                <a:solidFill>
                  <a:srgbClr val="37474F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dirty="0"/>
              <a:t>@KafkaListener(topics = </a:t>
            </a:r>
            <a:r>
              <a:rPr dirty="0">
                <a:solidFill>
                  <a:srgbClr val="C53929"/>
                </a:solidFill>
              </a:rPr>
              <a:t>TOPIC_NAME</a:t>
            </a:r>
            <a:r>
              <a:rPr dirty="0"/>
              <a:t>, </a:t>
            </a:r>
            <a:r>
              <a:rPr dirty="0" err="1"/>
              <a:t>groupId</a:t>
            </a:r>
            <a:r>
              <a:rPr dirty="0"/>
              <a:t> = </a:t>
            </a:r>
            <a:r>
              <a:rPr dirty="0">
                <a:solidFill>
                  <a:srgbClr val="388E3C"/>
                </a:solidFill>
              </a:rPr>
              <a:t>"group-id"</a:t>
            </a:r>
            <a:r>
              <a:rPr dirty="0"/>
              <a:t>)</a:t>
            </a:r>
          </a:p>
          <a:p>
            <a:pPr algn="l" defTabSz="457200">
              <a:defRPr sz="1800">
                <a:solidFill>
                  <a:srgbClr val="37474F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dirty="0">
                <a:solidFill>
                  <a:srgbClr val="3F51B5"/>
                </a:solidFill>
              </a:rPr>
              <a:t>public</a:t>
            </a:r>
            <a:r>
              <a:rPr dirty="0"/>
              <a:t> </a:t>
            </a:r>
            <a:r>
              <a:rPr dirty="0">
                <a:solidFill>
                  <a:srgbClr val="3F51B5"/>
                </a:solidFill>
              </a:rPr>
              <a:t>void</a:t>
            </a:r>
            <a:r>
              <a:rPr dirty="0"/>
              <a:t> </a:t>
            </a:r>
            <a:r>
              <a:rPr dirty="0" err="1"/>
              <a:t>consumeMessage</a:t>
            </a:r>
            <a:r>
              <a:rPr dirty="0"/>
              <a:t>(@Payload </a:t>
            </a:r>
            <a:r>
              <a:rPr dirty="0">
                <a:solidFill>
                  <a:srgbClr val="9C27B0"/>
                </a:solidFill>
              </a:rPr>
              <a:t>String</a:t>
            </a:r>
            <a:r>
              <a:rPr dirty="0"/>
              <a:t> post) {</a:t>
            </a:r>
          </a:p>
          <a:p>
            <a:pPr algn="l" defTabSz="457200">
              <a:defRPr sz="1800">
                <a:solidFill>
                  <a:srgbClr val="37474F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dirty="0"/>
              <a:t>    </a:t>
            </a:r>
            <a:r>
              <a:rPr dirty="0" err="1"/>
              <a:t>JSONObject</a:t>
            </a:r>
            <a:r>
              <a:rPr dirty="0"/>
              <a:t> </a:t>
            </a:r>
            <a:r>
              <a:rPr dirty="0" err="1"/>
              <a:t>jsonObj</a:t>
            </a:r>
            <a:r>
              <a:rPr dirty="0"/>
              <a:t> = </a:t>
            </a:r>
            <a:r>
              <a:rPr dirty="0">
                <a:solidFill>
                  <a:srgbClr val="3F51B5"/>
                </a:solidFill>
              </a:rPr>
              <a:t>new</a:t>
            </a:r>
            <a:r>
              <a:rPr dirty="0"/>
              <a:t> </a:t>
            </a:r>
            <a:r>
              <a:rPr dirty="0" err="1">
                <a:solidFill>
                  <a:srgbClr val="9C27B0"/>
                </a:solidFill>
              </a:rPr>
              <a:t>JSONObject</a:t>
            </a:r>
            <a:r>
              <a:rPr dirty="0"/>
              <a:t>(post);</a:t>
            </a:r>
          </a:p>
          <a:p>
            <a:pPr algn="l" defTabSz="457200">
              <a:defRPr sz="1800">
                <a:solidFill>
                  <a:srgbClr val="37474F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endParaRPr dirty="0"/>
          </a:p>
          <a:p>
            <a:pPr algn="l" defTabSz="457200">
              <a:defRPr sz="1800">
                <a:solidFill>
                  <a:srgbClr val="37474F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dirty="0"/>
              <a:t>    </a:t>
            </a:r>
            <a:r>
              <a:rPr dirty="0" err="1"/>
              <a:t>RedditPost</a:t>
            </a:r>
            <a:r>
              <a:rPr dirty="0"/>
              <a:t> r = </a:t>
            </a:r>
            <a:r>
              <a:rPr dirty="0" err="1"/>
              <a:t>RedditPost.builder</a:t>
            </a:r>
            <a:r>
              <a:rPr dirty="0"/>
              <a:t>()</a:t>
            </a:r>
          </a:p>
          <a:p>
            <a:pPr algn="l" defTabSz="457200">
              <a:defRPr sz="1800">
                <a:solidFill>
                  <a:srgbClr val="37474F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dirty="0"/>
              <a:t>            .title(</a:t>
            </a:r>
            <a:r>
              <a:rPr dirty="0" err="1"/>
              <a:t>jsonObj.getString</a:t>
            </a:r>
            <a:r>
              <a:rPr dirty="0"/>
              <a:t>(</a:t>
            </a:r>
            <a:r>
              <a:rPr dirty="0">
                <a:solidFill>
                  <a:srgbClr val="388E3C"/>
                </a:solidFill>
              </a:rPr>
              <a:t>"title"</a:t>
            </a:r>
            <a:r>
              <a:rPr dirty="0"/>
              <a:t>))</a:t>
            </a:r>
          </a:p>
          <a:p>
            <a:pPr algn="l" defTabSz="457200">
              <a:defRPr sz="1800">
                <a:solidFill>
                  <a:srgbClr val="37474F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dirty="0"/>
              <a:t>            .user(</a:t>
            </a:r>
            <a:r>
              <a:rPr dirty="0" err="1"/>
              <a:t>jsonObj.getString</a:t>
            </a:r>
            <a:r>
              <a:rPr dirty="0"/>
              <a:t>(</a:t>
            </a:r>
            <a:r>
              <a:rPr dirty="0">
                <a:solidFill>
                  <a:srgbClr val="388E3C"/>
                </a:solidFill>
              </a:rPr>
              <a:t>"user"</a:t>
            </a:r>
            <a:r>
              <a:rPr dirty="0"/>
              <a:t>))</a:t>
            </a:r>
          </a:p>
          <a:p>
            <a:pPr algn="l" defTabSz="457200">
              <a:defRPr sz="1800">
                <a:solidFill>
                  <a:srgbClr val="37474F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dirty="0"/>
              <a:t>            .</a:t>
            </a:r>
            <a:r>
              <a:rPr dirty="0" err="1"/>
              <a:t>commentsCount</a:t>
            </a:r>
            <a:r>
              <a:rPr dirty="0"/>
              <a:t>(</a:t>
            </a:r>
            <a:r>
              <a:rPr dirty="0" err="1"/>
              <a:t>jsonObj.getFloat</a:t>
            </a:r>
            <a:r>
              <a:rPr dirty="0"/>
              <a:t>(</a:t>
            </a:r>
            <a:r>
              <a:rPr dirty="0">
                <a:solidFill>
                  <a:srgbClr val="388E3C"/>
                </a:solidFill>
              </a:rPr>
              <a:t>"</a:t>
            </a:r>
            <a:r>
              <a:rPr dirty="0" err="1">
                <a:solidFill>
                  <a:srgbClr val="388E3C"/>
                </a:solidFill>
              </a:rPr>
              <a:t>commentsCount</a:t>
            </a:r>
            <a:r>
              <a:rPr dirty="0">
                <a:solidFill>
                  <a:srgbClr val="388E3C"/>
                </a:solidFill>
              </a:rPr>
              <a:t>"</a:t>
            </a:r>
            <a:r>
              <a:rPr dirty="0"/>
              <a:t>))</a:t>
            </a:r>
          </a:p>
          <a:p>
            <a:pPr algn="l" defTabSz="457200">
              <a:defRPr sz="1800">
                <a:solidFill>
                  <a:srgbClr val="37474F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dirty="0"/>
              <a:t>            .</a:t>
            </a:r>
            <a:r>
              <a:rPr dirty="0" err="1"/>
              <a:t>selftext</a:t>
            </a:r>
            <a:r>
              <a:rPr dirty="0"/>
              <a:t>(</a:t>
            </a:r>
            <a:r>
              <a:rPr dirty="0" err="1"/>
              <a:t>jsonObj.getString</a:t>
            </a:r>
            <a:r>
              <a:rPr dirty="0"/>
              <a:t>(</a:t>
            </a:r>
            <a:r>
              <a:rPr dirty="0">
                <a:solidFill>
                  <a:srgbClr val="388E3C"/>
                </a:solidFill>
              </a:rPr>
              <a:t>"</a:t>
            </a:r>
            <a:r>
              <a:rPr dirty="0" err="1">
                <a:solidFill>
                  <a:srgbClr val="388E3C"/>
                </a:solidFill>
              </a:rPr>
              <a:t>selftext</a:t>
            </a:r>
            <a:r>
              <a:rPr dirty="0">
                <a:solidFill>
                  <a:srgbClr val="388E3C"/>
                </a:solidFill>
              </a:rPr>
              <a:t>"</a:t>
            </a:r>
            <a:r>
              <a:rPr dirty="0"/>
              <a:t>))</a:t>
            </a:r>
          </a:p>
          <a:p>
            <a:pPr algn="l" defTabSz="457200">
              <a:defRPr sz="1800">
                <a:solidFill>
                  <a:srgbClr val="37474F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dirty="0"/>
              <a:t>            .subreddit(</a:t>
            </a:r>
            <a:r>
              <a:rPr dirty="0" err="1"/>
              <a:t>jsonObj.getString</a:t>
            </a:r>
            <a:r>
              <a:rPr dirty="0"/>
              <a:t>(</a:t>
            </a:r>
            <a:r>
              <a:rPr dirty="0">
                <a:solidFill>
                  <a:srgbClr val="388E3C"/>
                </a:solidFill>
              </a:rPr>
              <a:t>"subreddit"</a:t>
            </a:r>
            <a:r>
              <a:rPr dirty="0"/>
              <a:t>))</a:t>
            </a:r>
          </a:p>
          <a:p>
            <a:pPr algn="l" defTabSz="457200">
              <a:defRPr sz="1800">
                <a:solidFill>
                  <a:srgbClr val="37474F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dirty="0"/>
              <a:t>            .score(</a:t>
            </a:r>
            <a:r>
              <a:rPr dirty="0" err="1"/>
              <a:t>jsonObj.getFloat</a:t>
            </a:r>
            <a:r>
              <a:rPr dirty="0"/>
              <a:t>(</a:t>
            </a:r>
            <a:r>
              <a:rPr dirty="0">
                <a:solidFill>
                  <a:srgbClr val="388E3C"/>
                </a:solidFill>
              </a:rPr>
              <a:t>"score"</a:t>
            </a:r>
            <a:r>
              <a:rPr dirty="0"/>
              <a:t>))</a:t>
            </a:r>
          </a:p>
          <a:p>
            <a:pPr algn="l" defTabSz="457200">
              <a:defRPr sz="1800">
                <a:solidFill>
                  <a:srgbClr val="37474F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dirty="0"/>
              <a:t>            .time(</a:t>
            </a:r>
            <a:r>
              <a:rPr dirty="0">
                <a:solidFill>
                  <a:srgbClr val="3F51B5"/>
                </a:solidFill>
              </a:rPr>
              <a:t>new</a:t>
            </a:r>
            <a:r>
              <a:rPr dirty="0"/>
              <a:t> </a:t>
            </a:r>
            <a:r>
              <a:rPr dirty="0" err="1">
                <a:solidFill>
                  <a:srgbClr val="9C27B0"/>
                </a:solidFill>
              </a:rPr>
              <a:t>java</a:t>
            </a:r>
            <a:r>
              <a:rPr dirty="0" err="1"/>
              <a:t>.</a:t>
            </a:r>
            <a:r>
              <a:rPr dirty="0" err="1">
                <a:solidFill>
                  <a:srgbClr val="9C27B0"/>
                </a:solidFill>
              </a:rPr>
              <a:t>util</a:t>
            </a:r>
            <a:r>
              <a:rPr dirty="0" err="1"/>
              <a:t>.</a:t>
            </a:r>
            <a:r>
              <a:rPr dirty="0" err="1">
                <a:solidFill>
                  <a:srgbClr val="9C27B0"/>
                </a:solidFill>
              </a:rPr>
              <a:t>Date</a:t>
            </a:r>
            <a:r>
              <a:rPr dirty="0"/>
              <a:t>((long)</a:t>
            </a:r>
            <a:r>
              <a:rPr dirty="0" err="1"/>
              <a:t>jsonObj.getFloat</a:t>
            </a:r>
            <a:r>
              <a:rPr dirty="0"/>
              <a:t>(</a:t>
            </a:r>
            <a:r>
              <a:rPr dirty="0">
                <a:solidFill>
                  <a:srgbClr val="388E3C"/>
                </a:solidFill>
              </a:rPr>
              <a:t>"time"</a:t>
            </a:r>
            <a:r>
              <a:rPr dirty="0"/>
              <a:t>)*</a:t>
            </a:r>
            <a:r>
              <a:rPr dirty="0">
                <a:solidFill>
                  <a:srgbClr val="C53929"/>
                </a:solidFill>
              </a:rPr>
              <a:t>1000</a:t>
            </a:r>
            <a:r>
              <a:rPr dirty="0"/>
              <a:t>))</a:t>
            </a:r>
          </a:p>
          <a:p>
            <a:pPr algn="l" defTabSz="457200">
              <a:defRPr sz="1800">
                <a:solidFill>
                  <a:srgbClr val="37474F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dirty="0"/>
              <a:t>            .</a:t>
            </a:r>
            <a:r>
              <a:rPr dirty="0" err="1"/>
              <a:t>scoreSentiment</a:t>
            </a:r>
            <a:r>
              <a:rPr dirty="0"/>
              <a:t>(</a:t>
            </a:r>
            <a:r>
              <a:rPr dirty="0" err="1"/>
              <a:t>jsonObj.getFloat</a:t>
            </a:r>
            <a:r>
              <a:rPr dirty="0"/>
              <a:t>(</a:t>
            </a:r>
            <a:r>
              <a:rPr dirty="0">
                <a:solidFill>
                  <a:srgbClr val="388E3C"/>
                </a:solidFill>
              </a:rPr>
              <a:t>"</a:t>
            </a:r>
            <a:r>
              <a:rPr dirty="0" err="1">
                <a:solidFill>
                  <a:srgbClr val="388E3C"/>
                </a:solidFill>
              </a:rPr>
              <a:t>scoreSentiment</a:t>
            </a:r>
            <a:r>
              <a:rPr dirty="0">
                <a:solidFill>
                  <a:srgbClr val="388E3C"/>
                </a:solidFill>
              </a:rPr>
              <a:t>"</a:t>
            </a:r>
            <a:r>
              <a:rPr dirty="0"/>
              <a:t>))</a:t>
            </a:r>
          </a:p>
          <a:p>
            <a:pPr algn="l" defTabSz="457200">
              <a:defRPr sz="1800">
                <a:solidFill>
                  <a:srgbClr val="37474F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dirty="0"/>
              <a:t>            .build();</a:t>
            </a:r>
          </a:p>
          <a:p>
            <a:pPr algn="l" defTabSz="457200">
              <a:defRPr sz="1800">
                <a:solidFill>
                  <a:srgbClr val="37474F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endParaRPr dirty="0"/>
          </a:p>
          <a:p>
            <a:pPr algn="l" defTabSz="457200">
              <a:defRPr sz="1800">
                <a:solidFill>
                  <a:srgbClr val="37474F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dirty="0"/>
              <a:t>    </a:t>
            </a:r>
            <a:r>
              <a:rPr dirty="0" err="1"/>
              <a:t>redditPostService.savePost</a:t>
            </a:r>
            <a:r>
              <a:rPr dirty="0"/>
              <a:t>(r);</a:t>
            </a:r>
          </a:p>
          <a:p>
            <a:pPr algn="l" defTabSz="457200">
              <a:defRPr sz="1800">
                <a:solidFill>
                  <a:srgbClr val="37474F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dirty="0"/>
              <a:t>    log.info(</a:t>
            </a:r>
            <a:r>
              <a:rPr dirty="0" err="1"/>
              <a:t>r.toString</a:t>
            </a:r>
            <a:r>
              <a:rPr dirty="0"/>
              <a:t>());</a:t>
            </a:r>
          </a:p>
          <a:p>
            <a:pPr algn="l" defTabSz="457200">
              <a:defRPr sz="1800">
                <a:solidFill>
                  <a:srgbClr val="37474F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dirty="0"/>
              <a:t>}</a:t>
            </a:r>
          </a:p>
          <a:p>
            <a:pPr algn="l" defTabSz="457200">
              <a:defRPr sz="1800">
                <a:solidFill>
                  <a:srgbClr val="37474F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endParaRPr dirty="0">
              <a:solidFill>
                <a:srgbClr val="BDBDBD"/>
              </a:solidFill>
            </a:endParaRPr>
          </a:p>
          <a:p>
            <a:pPr algn="l" defTabSz="457200">
              <a:defRPr sz="1800">
                <a:solidFill>
                  <a:srgbClr val="388E3C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endParaRPr dirty="0">
              <a:solidFill>
                <a:srgbClr val="37474F"/>
              </a:solidFill>
            </a:endParaRPr>
          </a:p>
        </p:txBody>
      </p:sp>
      <p:pic>
        <p:nvPicPr>
          <p:cNvPr id="261" name="private static final String TOPIC_NAME = &quot;reddit-positive-dev&quot;;… private static final String TOPIC_NAME = &quot;reddit-positive-dev&quot;;@KafkaListener(topics = TOPIC_NAME, groupId = &quot;group-id&quot;)public void consumeMessage(@Payload String post) {    JSONObject json" descr="private static final String TOPIC_NAME = &quot;reddit-positive-dev&quot;;… private static final String TOPIC_NAME = &quot;reddit-positive-dev&quot;;@KafkaListener(topics = TOPIC_NAME, groupId = &quot;group-id&quot;)public void consumeMessage(@Payload String post) {    JSONObject jsonObj = new JSONObject(post);    RedditPost r = RedditPost.builder()            .title(jsonObj.getString(&quot;title&quot;))            .user(jsonObj.getString(&quot;user&quot;))            .commentsCount(jsonObj.getFloat(&quot;commentsCount&quot;))            .selftext(jsonObj.getString(&quot;selftext&quot;))            .subreddit(jsonObj.getString(&quot;subreddit&quot;))            .score(jsonObj.getFloat(&quot;score&quot;))            .time(new java.util.Date((long)jsonObj.getFloat(&quot;time&quot;)*1000))            .scoreSentiment(jsonObj.getFloat(&quot;scoreSentiment&quot;))            .build();    redditPostService.savePost(r);    log.info(r.toString());}        print(sentiment)        print('{}'.format(message))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401501" y="6858000"/>
            <a:ext cx="9837917" cy="5574323"/>
          </a:xfrm>
          <a:prstGeom prst="rect">
            <a:avLst/>
          </a:prstGeom>
          <a:effectLst/>
        </p:spPr>
      </p:pic>
      <p:sp>
        <p:nvSpPr>
          <p:cNvPr id="264" name="DESERIALIZZAZIONE JSON DAL TOPIC KAFKA…"/>
          <p:cNvSpPr txBox="1"/>
          <p:nvPr/>
        </p:nvSpPr>
        <p:spPr>
          <a:xfrm>
            <a:off x="12373052" y="9171973"/>
            <a:ext cx="10609447" cy="17776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666750" indent="-666750" algn="l">
              <a:buSzPct val="100000"/>
              <a:buAutoNum type="arabicPeriod"/>
              <a:defRPr sz="3600">
                <a:solidFill>
                  <a:srgbClr val="000000"/>
                </a:solidFill>
                <a:latin typeface="Cervino Neue"/>
                <a:ea typeface="Cervino Neue"/>
                <a:cs typeface="Cervino Neue"/>
                <a:sym typeface="Cervino Neue"/>
              </a:defRPr>
            </a:pPr>
            <a:r>
              <a:t>DESERIALIZZAZIONE JSON DAL TOPIC KAFKA</a:t>
            </a:r>
          </a:p>
          <a:p>
            <a:pPr marL="666750" indent="-666750" algn="l">
              <a:buSzPct val="100000"/>
              <a:buAutoNum type="arabicPeriod"/>
              <a:defRPr sz="3600">
                <a:solidFill>
                  <a:srgbClr val="000000"/>
                </a:solidFill>
                <a:latin typeface="Cervino Neue"/>
                <a:ea typeface="Cervino Neue"/>
                <a:cs typeface="Cervino Neue"/>
                <a:sym typeface="Cervino Neue"/>
              </a:defRPr>
            </a:pPr>
            <a:r>
              <a:t>CREAZIONE JAVA OBJECT REDDIT POST</a:t>
            </a:r>
          </a:p>
          <a:p>
            <a:pPr marL="666750" indent="-666750" algn="l">
              <a:buSzPct val="100000"/>
              <a:buAutoNum type="arabicPeriod"/>
              <a:defRPr sz="3600">
                <a:solidFill>
                  <a:srgbClr val="000000"/>
                </a:solidFill>
                <a:latin typeface="Cervino Neue"/>
                <a:ea typeface="Cervino Neue"/>
                <a:cs typeface="Cervino Neue"/>
                <a:sym typeface="Cervino Neue"/>
              </a:defRPr>
            </a:pPr>
            <a:r>
              <a:t>SALVATAGGIO UTILIZZANDO SPRING DATA JPA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TRUTTURA DEL DATABASE MONGO"/>
          <p:cNvSpPr txBox="1"/>
          <p:nvPr/>
        </p:nvSpPr>
        <p:spPr>
          <a:xfrm>
            <a:off x="889000" y="506863"/>
            <a:ext cx="11841988" cy="11211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000">
                <a:solidFill>
                  <a:srgbClr val="000000"/>
                </a:solidFill>
                <a:latin typeface="Cervino Neue"/>
                <a:ea typeface="Cervino Neue"/>
                <a:cs typeface="Cervino Neue"/>
                <a:sym typeface="Cervino Neue"/>
              </a:defRPr>
            </a:lvl1pPr>
          </a:lstStyle>
          <a:p>
            <a:r>
              <a:t>STRUTTURA DEL DATABASE MONGO</a:t>
            </a:r>
          </a:p>
        </p:txBody>
      </p:sp>
      <p:grpSp>
        <p:nvGrpSpPr>
          <p:cNvPr id="269" name="{…"/>
          <p:cNvGrpSpPr/>
          <p:nvPr/>
        </p:nvGrpSpPr>
        <p:grpSpPr>
          <a:xfrm>
            <a:off x="6397506" y="8001001"/>
            <a:ext cx="9938807" cy="4765430"/>
            <a:chOff x="0" y="0"/>
            <a:chExt cx="9019311" cy="4732404"/>
          </a:xfrm>
        </p:grpSpPr>
        <p:sp>
          <p:nvSpPr>
            <p:cNvPr id="268" name="{…"/>
            <p:cNvSpPr/>
            <p:nvPr/>
          </p:nvSpPr>
          <p:spPr>
            <a:xfrm>
              <a:off x="19050" y="19050"/>
              <a:ext cx="8981211" cy="469430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 defTabSz="457200">
                <a:defRPr>
                  <a:solidFill>
                    <a:srgbClr val="37474F"/>
                  </a:solidFill>
                  <a:latin typeface="Times Roman"/>
                  <a:ea typeface="Times Roman"/>
                  <a:cs typeface="Times Roman"/>
                  <a:sym typeface="Times Roman"/>
                </a:defRPr>
              </a:pPr>
              <a:r>
                <a:t>{</a:t>
              </a:r>
            </a:p>
            <a:p>
              <a:pPr algn="l" defTabSz="457200">
                <a:defRPr>
                  <a:solidFill>
                    <a:srgbClr val="388E3C"/>
                  </a:solidFill>
                  <a:latin typeface="Times Roman"/>
                  <a:ea typeface="Times Roman"/>
                  <a:cs typeface="Times Roman"/>
                  <a:sym typeface="Times Roman"/>
                </a:defRPr>
              </a:pPr>
              <a:r>
                <a:rPr>
                  <a:solidFill>
                    <a:srgbClr val="37474F"/>
                  </a:solidFill>
                </a:rPr>
                <a:t>  </a:t>
              </a:r>
              <a:r>
                <a:rPr>
                  <a:solidFill>
                    <a:srgbClr val="3F51B5"/>
                  </a:solidFill>
                </a:rPr>
                <a:t>"_id"</a:t>
              </a:r>
              <a:r>
                <a:rPr>
                  <a:solidFill>
                    <a:srgbClr val="37474F"/>
                  </a:solidFill>
                </a:rPr>
                <a:t>: </a:t>
              </a:r>
              <a:r>
                <a:t>"What are some common PR mistakes that you’ve seen devs make?"</a:t>
              </a:r>
              <a:r>
                <a:rPr>
                  <a:solidFill>
                    <a:srgbClr val="37474F"/>
                  </a:solidFill>
                </a:rPr>
                <a:t>,</a:t>
              </a:r>
            </a:p>
            <a:p>
              <a:pPr algn="l" defTabSz="457200">
                <a:defRPr>
                  <a:solidFill>
                    <a:srgbClr val="388E3C"/>
                  </a:solidFill>
                  <a:latin typeface="Times Roman"/>
                  <a:ea typeface="Times Roman"/>
                  <a:cs typeface="Times Roman"/>
                  <a:sym typeface="Times Roman"/>
                </a:defRPr>
              </a:pPr>
              <a:r>
                <a:rPr>
                  <a:solidFill>
                    <a:srgbClr val="37474F"/>
                  </a:solidFill>
                </a:rPr>
                <a:t>  </a:t>
              </a:r>
              <a:r>
                <a:rPr>
                  <a:solidFill>
                    <a:srgbClr val="3F51B5"/>
                  </a:solidFill>
                </a:rPr>
                <a:t>"_class"</a:t>
              </a:r>
              <a:r>
                <a:rPr>
                  <a:solidFill>
                    <a:srgbClr val="37474F"/>
                  </a:solidFill>
                </a:rPr>
                <a:t>: </a:t>
              </a:r>
              <a:r>
                <a:t>"com.example.redditnegative.model.RedditPost"</a:t>
              </a:r>
              <a:r>
                <a:rPr>
                  <a:solidFill>
                    <a:srgbClr val="37474F"/>
                  </a:solidFill>
                </a:rPr>
                <a:t>,</a:t>
              </a:r>
            </a:p>
            <a:p>
              <a:pPr algn="l" defTabSz="457200">
                <a:defRPr>
                  <a:solidFill>
                    <a:srgbClr val="3F51B5"/>
                  </a:solidFill>
                  <a:latin typeface="Times Roman"/>
                  <a:ea typeface="Times Roman"/>
                  <a:cs typeface="Times Roman"/>
                  <a:sym typeface="Times Roman"/>
                </a:defRPr>
              </a:pPr>
              <a:r>
                <a:rPr>
                  <a:solidFill>
                    <a:srgbClr val="37474F"/>
                  </a:solidFill>
                </a:rPr>
                <a:t>  </a:t>
              </a:r>
              <a:r>
                <a:t>"commentsCount"</a:t>
              </a:r>
              <a:r>
                <a:rPr>
                  <a:solidFill>
                    <a:srgbClr val="37474F"/>
                  </a:solidFill>
                </a:rPr>
                <a:t>: </a:t>
              </a:r>
              <a:r>
                <a:rPr>
                  <a:solidFill>
                    <a:srgbClr val="C53929"/>
                  </a:solidFill>
                </a:rPr>
                <a:t>9</a:t>
              </a:r>
              <a:r>
                <a:rPr>
                  <a:solidFill>
                    <a:srgbClr val="37474F"/>
                  </a:solidFill>
                </a:rPr>
                <a:t>,</a:t>
              </a:r>
            </a:p>
            <a:p>
              <a:pPr algn="l" defTabSz="457200">
                <a:defRPr>
                  <a:solidFill>
                    <a:srgbClr val="3F51B5"/>
                  </a:solidFill>
                  <a:latin typeface="Times Roman"/>
                  <a:ea typeface="Times Roman"/>
                  <a:cs typeface="Times Roman"/>
                  <a:sym typeface="Times Roman"/>
                </a:defRPr>
              </a:pPr>
              <a:r>
                <a:rPr>
                  <a:solidFill>
                    <a:srgbClr val="37474F"/>
                  </a:solidFill>
                </a:rPr>
                <a:t>  </a:t>
              </a:r>
              <a:r>
                <a:t>"score"</a:t>
              </a:r>
              <a:r>
                <a:rPr>
                  <a:solidFill>
                    <a:srgbClr val="37474F"/>
                  </a:solidFill>
                </a:rPr>
                <a:t>: </a:t>
              </a:r>
              <a:r>
                <a:rPr>
                  <a:solidFill>
                    <a:srgbClr val="C53929"/>
                  </a:solidFill>
                </a:rPr>
                <a:t>4</a:t>
              </a:r>
              <a:r>
                <a:rPr>
                  <a:solidFill>
                    <a:srgbClr val="37474F"/>
                  </a:solidFill>
                </a:rPr>
                <a:t>,</a:t>
              </a:r>
            </a:p>
            <a:p>
              <a:pPr algn="l" defTabSz="457200">
                <a:defRPr>
                  <a:solidFill>
                    <a:srgbClr val="C53929"/>
                  </a:solidFill>
                  <a:latin typeface="Times Roman"/>
                  <a:ea typeface="Times Roman"/>
                  <a:cs typeface="Times Roman"/>
                  <a:sym typeface="Times Roman"/>
                </a:defRPr>
              </a:pPr>
              <a:r>
                <a:rPr>
                  <a:solidFill>
                    <a:srgbClr val="37474F"/>
                  </a:solidFill>
                </a:rPr>
                <a:t>  </a:t>
              </a:r>
              <a:r>
                <a:rPr>
                  <a:solidFill>
                    <a:srgbClr val="3F51B5"/>
                  </a:solidFill>
                </a:rPr>
                <a:t>"scoreSentiment"</a:t>
              </a:r>
              <a:r>
                <a:rPr>
                  <a:solidFill>
                    <a:srgbClr val="37474F"/>
                  </a:solidFill>
                </a:rPr>
                <a:t>: -</a:t>
              </a:r>
              <a:r>
                <a:t>0.30000001192092896</a:t>
              </a:r>
              <a:r>
                <a:rPr>
                  <a:solidFill>
                    <a:srgbClr val="37474F"/>
                  </a:solidFill>
                </a:rPr>
                <a:t>,</a:t>
              </a:r>
            </a:p>
            <a:p>
              <a:pPr algn="l" defTabSz="457200">
                <a:defRPr>
                  <a:solidFill>
                    <a:srgbClr val="388E3C"/>
                  </a:solidFill>
                  <a:latin typeface="Times Roman"/>
                  <a:ea typeface="Times Roman"/>
                  <a:cs typeface="Times Roman"/>
                  <a:sym typeface="Times Roman"/>
                </a:defRPr>
              </a:pPr>
              <a:r>
                <a:rPr>
                  <a:solidFill>
                    <a:srgbClr val="37474F"/>
                  </a:solidFill>
                </a:rPr>
                <a:t>  </a:t>
              </a:r>
              <a:r>
                <a:rPr>
                  <a:solidFill>
                    <a:srgbClr val="3F51B5"/>
                  </a:solidFill>
                </a:rPr>
                <a:t>"selftext"</a:t>
              </a:r>
              <a:r>
                <a:rPr>
                  <a:solidFill>
                    <a:srgbClr val="37474F"/>
                  </a:solidFill>
                </a:rPr>
                <a:t>: </a:t>
              </a:r>
              <a:r>
                <a:t>"Looking to avoid some common pitfalls."</a:t>
              </a:r>
              <a:r>
                <a:rPr>
                  <a:solidFill>
                    <a:srgbClr val="37474F"/>
                  </a:solidFill>
                </a:rPr>
                <a:t>,</a:t>
              </a:r>
            </a:p>
            <a:p>
              <a:pPr algn="l" defTabSz="457200">
                <a:defRPr>
                  <a:solidFill>
                    <a:srgbClr val="388E3C"/>
                  </a:solidFill>
                  <a:latin typeface="Times Roman"/>
                  <a:ea typeface="Times Roman"/>
                  <a:cs typeface="Times Roman"/>
                  <a:sym typeface="Times Roman"/>
                </a:defRPr>
              </a:pPr>
              <a:r>
                <a:rPr>
                  <a:solidFill>
                    <a:srgbClr val="37474F"/>
                  </a:solidFill>
                </a:rPr>
                <a:t>  </a:t>
              </a:r>
              <a:r>
                <a:rPr>
                  <a:solidFill>
                    <a:srgbClr val="3F51B5"/>
                  </a:solidFill>
                </a:rPr>
                <a:t>"subreddit"</a:t>
              </a:r>
              <a:r>
                <a:rPr>
                  <a:solidFill>
                    <a:srgbClr val="37474F"/>
                  </a:solidFill>
                </a:rPr>
                <a:t>: </a:t>
              </a:r>
              <a:r>
                <a:t>"cscareerquestions"</a:t>
              </a:r>
              <a:r>
                <a:rPr>
                  <a:solidFill>
                    <a:srgbClr val="37474F"/>
                  </a:solidFill>
                </a:rPr>
                <a:t>,</a:t>
              </a:r>
            </a:p>
            <a:p>
              <a:pPr algn="l" defTabSz="457200">
                <a:defRPr>
                  <a:solidFill>
                    <a:srgbClr val="388E3C"/>
                  </a:solidFill>
                  <a:latin typeface="Times Roman"/>
                  <a:ea typeface="Times Roman"/>
                  <a:cs typeface="Times Roman"/>
                  <a:sym typeface="Times Roman"/>
                </a:defRPr>
              </a:pPr>
              <a:r>
                <a:rPr>
                  <a:solidFill>
                    <a:srgbClr val="37474F"/>
                  </a:solidFill>
                </a:rPr>
                <a:t>  </a:t>
              </a:r>
              <a:r>
                <a:rPr>
                  <a:solidFill>
                    <a:srgbClr val="3F51B5"/>
                  </a:solidFill>
                </a:rPr>
                <a:t>"time"</a:t>
              </a:r>
              <a:r>
                <a:rPr>
                  <a:solidFill>
                    <a:srgbClr val="37474F"/>
                  </a:solidFill>
                </a:rPr>
                <a:t>: {</a:t>
              </a:r>
              <a:r>
                <a:rPr>
                  <a:solidFill>
                    <a:srgbClr val="3F51B5"/>
                  </a:solidFill>
                </a:rPr>
                <a:t>"$date"</a:t>
              </a:r>
              <a:r>
                <a:rPr>
                  <a:solidFill>
                    <a:srgbClr val="37474F"/>
                  </a:solidFill>
                </a:rPr>
                <a:t>: </a:t>
              </a:r>
              <a:r>
                <a:t>"2022-06-30T21:49:52.000Z"</a:t>
              </a:r>
              <a:r>
                <a:rPr>
                  <a:solidFill>
                    <a:srgbClr val="37474F"/>
                  </a:solidFill>
                </a:rPr>
                <a:t>},</a:t>
              </a:r>
            </a:p>
            <a:p>
              <a:pPr algn="l" defTabSz="457200">
                <a:defRPr>
                  <a:solidFill>
                    <a:srgbClr val="388E3C"/>
                  </a:solidFill>
                  <a:latin typeface="Times Roman"/>
                  <a:ea typeface="Times Roman"/>
                  <a:cs typeface="Times Roman"/>
                  <a:sym typeface="Times Roman"/>
                </a:defRPr>
              </a:pPr>
              <a:r>
                <a:rPr>
                  <a:solidFill>
                    <a:srgbClr val="37474F"/>
                  </a:solidFill>
                </a:rPr>
                <a:t>  </a:t>
              </a:r>
              <a:r>
                <a:rPr>
                  <a:solidFill>
                    <a:srgbClr val="3F51B5"/>
                  </a:solidFill>
                </a:rPr>
                <a:t>"user"</a:t>
              </a:r>
              <a:r>
                <a:rPr>
                  <a:solidFill>
                    <a:srgbClr val="37474F"/>
                  </a:solidFill>
                </a:rPr>
                <a:t>: </a:t>
              </a:r>
              <a:r>
                <a:t>"Prestigious_Passion"</a:t>
              </a:r>
              <a:endParaRPr>
                <a:solidFill>
                  <a:srgbClr val="37474F"/>
                </a:solidFill>
              </a:endParaRPr>
            </a:p>
            <a:p>
              <a:pPr algn="l" defTabSz="457200">
                <a:defRPr>
                  <a:solidFill>
                    <a:srgbClr val="37474F"/>
                  </a:solidFill>
                  <a:latin typeface="Times Roman"/>
                  <a:ea typeface="Times Roman"/>
                  <a:cs typeface="Times Roman"/>
                  <a:sym typeface="Times Roman"/>
                </a:defRPr>
              </a:pPr>
              <a:r>
                <a:t>}</a:t>
              </a:r>
            </a:p>
            <a:p>
              <a:pPr algn="l" defTabSz="457200">
                <a:defRPr sz="1800">
                  <a:solidFill>
                    <a:srgbClr val="37474F"/>
                  </a:solidFill>
                  <a:latin typeface="Times Roman"/>
                  <a:ea typeface="Times Roman"/>
                  <a:cs typeface="Times Roman"/>
                  <a:sym typeface="Times Roman"/>
                </a:defRPr>
              </a:pPr>
              <a:endParaRPr/>
            </a:p>
            <a:p>
              <a:pPr algn="l" defTabSz="457200">
                <a:defRPr sz="1800">
                  <a:solidFill>
                    <a:srgbClr val="37474F"/>
                  </a:solidFill>
                  <a:latin typeface="Times Roman"/>
                  <a:ea typeface="Times Roman"/>
                  <a:cs typeface="Times Roman"/>
                  <a:sym typeface="Times Roman"/>
                </a:defRPr>
              </a:pPr>
              <a:endParaRPr>
                <a:solidFill>
                  <a:srgbClr val="BDBDBD"/>
                </a:solidFill>
              </a:endParaRPr>
            </a:p>
            <a:p>
              <a:pPr algn="l" defTabSz="457200">
                <a:defRPr sz="1800">
                  <a:solidFill>
                    <a:srgbClr val="388E3C"/>
                  </a:solidFill>
                  <a:latin typeface="Times Roman"/>
                  <a:ea typeface="Times Roman"/>
                  <a:cs typeface="Times Roman"/>
                  <a:sym typeface="Times Roman"/>
                </a:defRPr>
              </a:pPr>
              <a:endParaRPr>
                <a:solidFill>
                  <a:srgbClr val="37474F"/>
                </a:solidFill>
              </a:endParaRPr>
            </a:p>
          </p:txBody>
        </p:sp>
        <p:pic>
          <p:nvPicPr>
            <p:cNvPr id="267" name="{… {  &quot;_id&quot;: &quot;What are some common PR mistakes that you’ve seen devs make?&quot;,  &quot;_class&quot;: &quot;com.example.redditnegative.model.RedditPost&quot;,  &quot;commentsCount&quot;: 9,  &quot;score&quot;: 4,  &quot;scoreSentiment&quot;: -0.30000001192092896,  &quot;selftext&quot;: &quot;Looking to avoid some common p" descr="{… {  &quot;_id&quot;: &quot;What are some common PR mistakes that you’ve seen devs make?&quot;,  &quot;_class&quot;: &quot;com.example.redditnegative.model.RedditPost&quot;,  &quot;commentsCount&quot;: 9,  &quot;score&quot;: 4,  &quot;scoreSentiment&quot;: -0.30000001192092896,  &quot;selftext&quot;: &quot;Looking to avoid some common pitfalls.&quot;,  &quot;subreddit&quot;: &quot;cscareerquestions&quot;,  &quot;time&quot;: {&quot;$date&quot;: &quot;2022-06-30T21:49:52.000Z&quot;},  &quot;user&quot;: &quot;Prestigious_Passion&quot;}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019311" cy="4732404"/>
            </a:xfrm>
            <a:prstGeom prst="rect">
              <a:avLst/>
            </a:prstGeom>
            <a:effectLst/>
          </p:spPr>
        </p:pic>
      </p:grpSp>
      <p:grpSp>
        <p:nvGrpSpPr>
          <p:cNvPr id="272" name="Raggruppa"/>
          <p:cNvGrpSpPr/>
          <p:nvPr/>
        </p:nvGrpSpPr>
        <p:grpSpPr>
          <a:xfrm>
            <a:off x="639123" y="2424436"/>
            <a:ext cx="22847209" cy="4709146"/>
            <a:chOff x="0" y="0"/>
            <a:chExt cx="22847208" cy="4709144"/>
          </a:xfrm>
        </p:grpSpPr>
        <p:sp>
          <p:nvSpPr>
            <p:cNvPr id="270" name="Raggruppa"/>
            <p:cNvSpPr txBox="1"/>
            <p:nvPr/>
          </p:nvSpPr>
          <p:spPr>
            <a:xfrm>
              <a:off x="0" y="0"/>
              <a:ext cx="22847209" cy="11680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>
                <a:defRPr sz="3600">
                  <a:solidFill>
                    <a:srgbClr val="000000"/>
                  </a:solidFill>
                  <a:latin typeface="Cervino Neue"/>
                  <a:ea typeface="Cervino Neue"/>
                  <a:cs typeface="Cervino Neue"/>
                  <a:sym typeface="Cervino Neue"/>
                </a:defRPr>
              </a:pPr>
              <a:r>
                <a:rPr u="sng">
                  <a:solidFill>
                    <a:schemeClr val="accent5">
                      <a:hueOff val="-82419"/>
                      <a:satOff val="-9513"/>
                      <a:lumOff val="-16343"/>
                    </a:schemeClr>
                  </a:solidFill>
                </a:rPr>
                <a:t>OBIETTIVO</a:t>
              </a:r>
              <a:r>
                <a:t>: SALVARE I CAMPI PIU’ IMPORTANTI DI QUELLI RESI DISPONIBILI DALLE API DI REDDIT SUL DATABASE MONGO</a:t>
              </a:r>
            </a:p>
          </p:txBody>
        </p:sp>
        <p:sp>
          <p:nvSpPr>
            <p:cNvPr id="271" name="SPERIMENTARE LA TECNOLOGIA TRATTATA A LEZIONE…"/>
            <p:cNvSpPr txBox="1"/>
            <p:nvPr/>
          </p:nvSpPr>
          <p:spPr>
            <a:xfrm>
              <a:off x="0" y="1636506"/>
              <a:ext cx="21455573" cy="30726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marL="457200" indent="-457200" algn="l">
                <a:lnSpc>
                  <a:spcPct val="150000"/>
                </a:lnSpc>
                <a:buSzPct val="123000"/>
                <a:buChar char="•"/>
                <a:defRPr sz="3600">
                  <a:solidFill>
                    <a:srgbClr val="000000"/>
                  </a:solidFill>
                  <a:latin typeface="Cervino Neue"/>
                  <a:ea typeface="Cervino Neue"/>
                  <a:cs typeface="Cervino Neue"/>
                  <a:sym typeface="Cervino Neue"/>
                </a:defRPr>
              </a:pPr>
              <a:r>
                <a:t>SPERIMENTARE LA TECNOLOGIA TRATTATA A LEZIONE</a:t>
              </a:r>
            </a:p>
            <a:p>
              <a:pPr marL="457200" indent="-457200" algn="l">
                <a:lnSpc>
                  <a:spcPct val="150000"/>
                </a:lnSpc>
                <a:buSzPct val="123000"/>
                <a:buChar char="•"/>
                <a:defRPr sz="3600">
                  <a:solidFill>
                    <a:srgbClr val="000000"/>
                  </a:solidFill>
                  <a:latin typeface="Cervino Neue"/>
                  <a:ea typeface="Cervino Neue"/>
                  <a:cs typeface="Cervino Neue"/>
                  <a:sym typeface="Cervino Neue"/>
                </a:defRPr>
              </a:pPr>
              <a:r>
                <a:t>DATABASE ALTAMENTE SCALABILE CON L’AUMENTARE DEL VOLUME DEI DATI</a:t>
              </a:r>
            </a:p>
            <a:p>
              <a:pPr marL="457200" indent="-457200" algn="l">
                <a:lnSpc>
                  <a:spcPct val="150000"/>
                </a:lnSpc>
                <a:buSzPct val="123000"/>
                <a:buChar char="•"/>
                <a:defRPr sz="3600">
                  <a:solidFill>
                    <a:srgbClr val="000000"/>
                  </a:solidFill>
                  <a:latin typeface="Cervino Neue"/>
                  <a:ea typeface="Cervino Neue"/>
                  <a:cs typeface="Cervino Neue"/>
                  <a:sym typeface="Cervino Neue"/>
                </a:defRPr>
              </a:pPr>
              <a:r>
                <a:t>POSSIBILITA’ DI INSERIRE CAMPI IN MANIERA DINAMICA</a:t>
              </a:r>
            </a:p>
            <a:p>
              <a:pPr marL="457200" indent="-457200" algn="l">
                <a:lnSpc>
                  <a:spcPct val="150000"/>
                </a:lnSpc>
                <a:buSzPct val="123000"/>
                <a:buChar char="•"/>
                <a:defRPr sz="3600">
                  <a:solidFill>
                    <a:srgbClr val="000000"/>
                  </a:solidFill>
                  <a:latin typeface="Cervino Neue"/>
                  <a:ea typeface="Cervino Neue"/>
                  <a:cs typeface="Cervino Neue"/>
                  <a:sym typeface="Cervino Neue"/>
                </a:defRPr>
              </a:pPr>
              <a:r>
                <a:t>UTILIZZATO SPESSO PER ANALISI DEI DATI DI WEB APPLICATION</a:t>
              </a:r>
            </a:p>
          </p:txBody>
        </p:sp>
      </p:grp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ANALISI DEI DATI"/>
          <p:cNvSpPr txBox="1"/>
          <p:nvPr/>
        </p:nvSpPr>
        <p:spPr>
          <a:xfrm>
            <a:off x="888999" y="571500"/>
            <a:ext cx="5684013" cy="11211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000">
                <a:solidFill>
                  <a:srgbClr val="000000"/>
                </a:solidFill>
                <a:latin typeface="Cervino Neue"/>
                <a:ea typeface="Cervino Neue"/>
                <a:cs typeface="Cervino Neue"/>
                <a:sym typeface="Cervino Neue"/>
              </a:defRPr>
            </a:lvl1pPr>
          </a:lstStyle>
          <a:p>
            <a:r>
              <a:t>ANALISI DEI DATI</a:t>
            </a:r>
          </a:p>
        </p:txBody>
      </p:sp>
      <p:grpSp>
        <p:nvGrpSpPr>
          <p:cNvPr id="297" name="Raggruppa"/>
          <p:cNvGrpSpPr/>
          <p:nvPr/>
        </p:nvGrpSpPr>
        <p:grpSpPr>
          <a:xfrm>
            <a:off x="6108248" y="3041453"/>
            <a:ext cx="12192904" cy="7664844"/>
            <a:chOff x="0" y="0"/>
            <a:chExt cx="12192902" cy="7664843"/>
          </a:xfrm>
        </p:grpSpPr>
        <p:grpSp>
          <p:nvGrpSpPr>
            <p:cNvPr id="279" name="Raggruppa"/>
            <p:cNvGrpSpPr/>
            <p:nvPr/>
          </p:nvGrpSpPr>
          <p:grpSpPr>
            <a:xfrm>
              <a:off x="712641" y="682311"/>
              <a:ext cx="1749972" cy="2289873"/>
              <a:chOff x="-31749" y="-31749"/>
              <a:chExt cx="1749970" cy="2289871"/>
            </a:xfrm>
          </p:grpSpPr>
          <p:grpSp>
            <p:nvGrpSpPr>
              <p:cNvPr id="277" name="Cilindro"/>
              <p:cNvGrpSpPr/>
              <p:nvPr/>
            </p:nvGrpSpPr>
            <p:grpSpPr>
              <a:xfrm>
                <a:off x="-31750" y="-31750"/>
                <a:ext cx="1749971" cy="2289872"/>
                <a:chOff x="0" y="0"/>
                <a:chExt cx="1749970" cy="2289871"/>
              </a:xfrm>
            </p:grpSpPr>
            <p:sp>
              <p:nvSpPr>
                <p:cNvPr id="276" name="Cilindro"/>
                <p:cNvSpPr/>
                <p:nvPr/>
              </p:nvSpPr>
              <p:spPr>
                <a:xfrm>
                  <a:off x="31750" y="31750"/>
                  <a:ext cx="1686471" cy="222637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9679" h="21600" extrusionOk="0">
                      <a:moveTo>
                        <a:pt x="9839" y="0"/>
                      </a:moveTo>
                      <a:cubicBezTo>
                        <a:pt x="7321" y="0"/>
                        <a:pt x="4803" y="241"/>
                        <a:pt x="2882" y="724"/>
                      </a:cubicBezTo>
                      <a:cubicBezTo>
                        <a:pt x="-961" y="1689"/>
                        <a:pt x="-961" y="3255"/>
                        <a:pt x="2882" y="4221"/>
                      </a:cubicBezTo>
                      <a:cubicBezTo>
                        <a:pt x="6724" y="5186"/>
                        <a:pt x="12954" y="5186"/>
                        <a:pt x="16796" y="4221"/>
                      </a:cubicBezTo>
                      <a:cubicBezTo>
                        <a:pt x="20639" y="3255"/>
                        <a:pt x="20639" y="1689"/>
                        <a:pt x="16796" y="724"/>
                      </a:cubicBezTo>
                      <a:cubicBezTo>
                        <a:pt x="14875" y="241"/>
                        <a:pt x="12357" y="0"/>
                        <a:pt x="9839" y="0"/>
                      </a:cubicBezTo>
                      <a:close/>
                      <a:moveTo>
                        <a:pt x="0" y="3593"/>
                      </a:moveTo>
                      <a:lnTo>
                        <a:pt x="0" y="18993"/>
                      </a:lnTo>
                      <a:cubicBezTo>
                        <a:pt x="0" y="20356"/>
                        <a:pt x="4405" y="21600"/>
                        <a:pt x="9839" y="21600"/>
                      </a:cubicBezTo>
                      <a:cubicBezTo>
                        <a:pt x="15273" y="21600"/>
                        <a:pt x="19678" y="20356"/>
                        <a:pt x="19678" y="18993"/>
                      </a:cubicBezTo>
                      <a:lnTo>
                        <a:pt x="19678" y="3593"/>
                      </a:lnTo>
                      <a:cubicBezTo>
                        <a:pt x="18279" y="4621"/>
                        <a:pt x="14401" y="5357"/>
                        <a:pt x="9839" y="5357"/>
                      </a:cubicBezTo>
                      <a:cubicBezTo>
                        <a:pt x="5277" y="5357"/>
                        <a:pt x="1399" y="4621"/>
                        <a:pt x="0" y="359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825500">
                    <a:defRPr sz="3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275" name="Cilindro Cilindro" descr="Cilindro Cilindro"/>
                <p:cNvPicPr>
                  <a:picLocks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0" y="0"/>
                  <a:ext cx="1749971" cy="2289872"/>
                </a:xfrm>
                <a:prstGeom prst="rect">
                  <a:avLst/>
                </a:prstGeom>
                <a:effectLst/>
              </p:spPr>
            </p:pic>
          </p:grpSp>
          <p:pic>
            <p:nvPicPr>
              <p:cNvPr id="278" name="Immagine" descr="Immagine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8323" y="1125908"/>
                <a:ext cx="1409825" cy="37999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284" name="Raggruppa"/>
            <p:cNvGrpSpPr/>
            <p:nvPr/>
          </p:nvGrpSpPr>
          <p:grpSpPr>
            <a:xfrm>
              <a:off x="712641" y="5374971"/>
              <a:ext cx="1749972" cy="2289873"/>
              <a:chOff x="-31749" y="-31749"/>
              <a:chExt cx="1749970" cy="2289871"/>
            </a:xfrm>
          </p:grpSpPr>
          <p:grpSp>
            <p:nvGrpSpPr>
              <p:cNvPr id="282" name="Cilindro"/>
              <p:cNvGrpSpPr/>
              <p:nvPr/>
            </p:nvGrpSpPr>
            <p:grpSpPr>
              <a:xfrm>
                <a:off x="-31750" y="-31750"/>
                <a:ext cx="1749971" cy="2289872"/>
                <a:chOff x="0" y="0"/>
                <a:chExt cx="1749970" cy="2289871"/>
              </a:xfrm>
            </p:grpSpPr>
            <p:sp>
              <p:nvSpPr>
                <p:cNvPr id="281" name="Cilindro"/>
                <p:cNvSpPr/>
                <p:nvPr/>
              </p:nvSpPr>
              <p:spPr>
                <a:xfrm>
                  <a:off x="31750" y="31750"/>
                  <a:ext cx="1686471" cy="222637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9679" h="21600" extrusionOk="0">
                      <a:moveTo>
                        <a:pt x="9839" y="0"/>
                      </a:moveTo>
                      <a:cubicBezTo>
                        <a:pt x="7321" y="0"/>
                        <a:pt x="4803" y="241"/>
                        <a:pt x="2882" y="724"/>
                      </a:cubicBezTo>
                      <a:cubicBezTo>
                        <a:pt x="-961" y="1689"/>
                        <a:pt x="-961" y="3255"/>
                        <a:pt x="2882" y="4221"/>
                      </a:cubicBezTo>
                      <a:cubicBezTo>
                        <a:pt x="6724" y="5186"/>
                        <a:pt x="12954" y="5186"/>
                        <a:pt x="16796" y="4221"/>
                      </a:cubicBezTo>
                      <a:cubicBezTo>
                        <a:pt x="20639" y="3255"/>
                        <a:pt x="20639" y="1689"/>
                        <a:pt x="16796" y="724"/>
                      </a:cubicBezTo>
                      <a:cubicBezTo>
                        <a:pt x="14875" y="241"/>
                        <a:pt x="12357" y="0"/>
                        <a:pt x="9839" y="0"/>
                      </a:cubicBezTo>
                      <a:close/>
                      <a:moveTo>
                        <a:pt x="0" y="3593"/>
                      </a:moveTo>
                      <a:lnTo>
                        <a:pt x="0" y="18993"/>
                      </a:lnTo>
                      <a:cubicBezTo>
                        <a:pt x="0" y="20356"/>
                        <a:pt x="4405" y="21600"/>
                        <a:pt x="9839" y="21600"/>
                      </a:cubicBezTo>
                      <a:cubicBezTo>
                        <a:pt x="15273" y="21600"/>
                        <a:pt x="19678" y="20356"/>
                        <a:pt x="19678" y="18993"/>
                      </a:cubicBezTo>
                      <a:lnTo>
                        <a:pt x="19678" y="3593"/>
                      </a:lnTo>
                      <a:cubicBezTo>
                        <a:pt x="18279" y="4621"/>
                        <a:pt x="14401" y="5357"/>
                        <a:pt x="9839" y="5357"/>
                      </a:cubicBezTo>
                      <a:cubicBezTo>
                        <a:pt x="5277" y="5357"/>
                        <a:pt x="1399" y="4621"/>
                        <a:pt x="0" y="359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825500">
                    <a:defRPr sz="3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280" name="Cilindro Cilindro" descr="Cilindro Cilindro"/>
                <p:cNvPicPr>
                  <a:picLocks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0" y="0"/>
                  <a:ext cx="1749971" cy="2289872"/>
                </a:xfrm>
                <a:prstGeom prst="rect">
                  <a:avLst/>
                </a:prstGeom>
                <a:effectLst/>
              </p:spPr>
            </p:pic>
          </p:grpSp>
          <p:pic>
            <p:nvPicPr>
              <p:cNvPr id="283" name="Immagine" descr="Immagine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8323" y="1125908"/>
                <a:ext cx="1409825" cy="37999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287" name="R DATA ANALYSIS APP"/>
            <p:cNvGrpSpPr/>
            <p:nvPr/>
          </p:nvGrpSpPr>
          <p:grpSpPr>
            <a:xfrm>
              <a:off x="7968398" y="1116887"/>
              <a:ext cx="4224505" cy="1420721"/>
              <a:chOff x="0" y="0"/>
              <a:chExt cx="4224504" cy="1420720"/>
            </a:xfrm>
          </p:grpSpPr>
          <p:sp>
            <p:nvSpPr>
              <p:cNvPr id="286" name="R DATA ANALYSIS APP"/>
              <p:cNvSpPr/>
              <p:nvPr/>
            </p:nvSpPr>
            <p:spPr>
              <a:xfrm>
                <a:off x="25400" y="25399"/>
                <a:ext cx="4173705" cy="1369922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 defTabSz="825500">
                  <a:defRPr sz="3200">
                    <a:solidFill>
                      <a:srgbClr val="000000"/>
                    </a:solidFill>
                    <a:latin typeface="Cervino Neue"/>
                    <a:ea typeface="Cervino Neue"/>
                    <a:cs typeface="Cervino Neue"/>
                    <a:sym typeface="Cervino Neue"/>
                  </a:defRPr>
                </a:lvl1pPr>
              </a:lstStyle>
              <a:p>
                <a:r>
                  <a:t>R DATA ANALYSIS APP</a:t>
                </a:r>
              </a:p>
            </p:txBody>
          </p:sp>
          <p:pic>
            <p:nvPicPr>
              <p:cNvPr id="285" name="R DATA ANALYSIS APP R DATA ANALYSIS APP" descr="R DATA ANALYSIS APP R DATA ANALYSIS APP"/>
              <p:cNvPicPr>
                <a:picLocks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0" y="-1"/>
                <a:ext cx="4224505" cy="1420722"/>
              </a:xfrm>
              <a:prstGeom prst="rect">
                <a:avLst/>
              </a:prstGeom>
              <a:effectLst/>
            </p:spPr>
          </p:pic>
        </p:grpSp>
        <p:grpSp>
          <p:nvGrpSpPr>
            <p:cNvPr id="290" name="R DATA ANALYSIS APP"/>
            <p:cNvGrpSpPr/>
            <p:nvPr/>
          </p:nvGrpSpPr>
          <p:grpSpPr>
            <a:xfrm>
              <a:off x="7968398" y="5809547"/>
              <a:ext cx="4224505" cy="1420722"/>
              <a:chOff x="0" y="0"/>
              <a:chExt cx="4224504" cy="1420720"/>
            </a:xfrm>
          </p:grpSpPr>
          <p:sp>
            <p:nvSpPr>
              <p:cNvPr id="289" name="R DATA ANALYSIS APP"/>
              <p:cNvSpPr/>
              <p:nvPr/>
            </p:nvSpPr>
            <p:spPr>
              <a:xfrm>
                <a:off x="25400" y="25400"/>
                <a:ext cx="4173705" cy="1369921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 defTabSz="825500">
                  <a:defRPr sz="3200">
                    <a:solidFill>
                      <a:srgbClr val="000000"/>
                    </a:solidFill>
                    <a:latin typeface="Cervino Neue"/>
                    <a:ea typeface="Cervino Neue"/>
                    <a:cs typeface="Cervino Neue"/>
                    <a:sym typeface="Cervino Neue"/>
                  </a:defRPr>
                </a:lvl1pPr>
              </a:lstStyle>
              <a:p>
                <a:r>
                  <a:t>R DATA ANALYSIS APP</a:t>
                </a:r>
              </a:p>
            </p:txBody>
          </p:sp>
          <p:pic>
            <p:nvPicPr>
              <p:cNvPr id="288" name="R DATA ANALYSIS APP R DATA ANALYSIS APP" descr="R DATA ANALYSIS APP R DATA ANALYSIS APP"/>
              <p:cNvPicPr>
                <a:picLocks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0" y="0"/>
                <a:ext cx="4224505" cy="1420721"/>
              </a:xfrm>
              <a:prstGeom prst="rect">
                <a:avLst/>
              </a:prstGeom>
              <a:effectLst/>
            </p:spPr>
          </p:pic>
        </p:grpSp>
        <p:sp>
          <p:nvSpPr>
            <p:cNvPr id="291" name="Linea"/>
            <p:cNvSpPr/>
            <p:nvPr/>
          </p:nvSpPr>
          <p:spPr>
            <a:xfrm>
              <a:off x="3605363" y="1827247"/>
              <a:ext cx="3635675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292" name="Linea"/>
            <p:cNvSpPr/>
            <p:nvPr/>
          </p:nvSpPr>
          <p:spPr>
            <a:xfrm>
              <a:off x="3605363" y="6519908"/>
              <a:ext cx="3635675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pic>
          <p:nvPicPr>
            <p:cNvPr id="293" name="Immagine" descr="Immagine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993767" y="379029"/>
              <a:ext cx="813554" cy="63050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94" name="Immagine" descr="Immagine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993767" y="5095198"/>
              <a:ext cx="813554" cy="63050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95" name="POSITIVE POSTS DB"/>
            <p:cNvSpPr txBox="1"/>
            <p:nvPr/>
          </p:nvSpPr>
          <p:spPr>
            <a:xfrm>
              <a:off x="42748" y="0"/>
              <a:ext cx="3089758" cy="5584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600">
                  <a:solidFill>
                    <a:srgbClr val="000000"/>
                  </a:solidFill>
                  <a:latin typeface="Cervino Neue"/>
                  <a:ea typeface="Cervino Neue"/>
                  <a:cs typeface="Cervino Neue"/>
                  <a:sym typeface="Cervino Neue"/>
                </a:defRPr>
              </a:lvl1pPr>
            </a:lstStyle>
            <a:p>
              <a:r>
                <a:t>POSITIVE POSTS DB</a:t>
              </a:r>
            </a:p>
          </p:txBody>
        </p:sp>
        <p:sp>
          <p:nvSpPr>
            <p:cNvPr id="296" name="NEGATIVE POSTS DB"/>
            <p:cNvSpPr txBox="1"/>
            <p:nvPr/>
          </p:nvSpPr>
          <p:spPr>
            <a:xfrm>
              <a:off x="0" y="4586896"/>
              <a:ext cx="3175255" cy="5584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600">
                  <a:solidFill>
                    <a:srgbClr val="000000"/>
                  </a:solidFill>
                  <a:latin typeface="Cervino Neue"/>
                  <a:ea typeface="Cervino Neue"/>
                  <a:cs typeface="Cervino Neue"/>
                  <a:sym typeface="Cervino Neue"/>
                </a:defRPr>
              </a:lvl1pPr>
            </a:lstStyle>
            <a:p>
              <a:r>
                <a:t>NEGATIVE POSTS DB</a:t>
              </a:r>
            </a:p>
          </p:txBody>
        </p:sp>
      </p:grp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21_BasicWhite">
  <a:themeElements>
    <a:clrScheme name="21_BasicWhite">
      <a:dk1>
        <a:srgbClr val="5E5E5E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1248</Words>
  <Application>Microsoft Office PowerPoint</Application>
  <PresentationFormat>Personalizzato</PresentationFormat>
  <Paragraphs>171</Paragraphs>
  <Slides>16</Slides>
  <Notes>1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16</vt:i4>
      </vt:variant>
    </vt:vector>
  </HeadingPairs>
  <TitlesOfParts>
    <vt:vector size="22" baseType="lpstr">
      <vt:lpstr>Arial</vt:lpstr>
      <vt:lpstr>Cervino Neue</vt:lpstr>
      <vt:lpstr>Helvetica Neue</vt:lpstr>
      <vt:lpstr>Helvetica Neue Medium</vt:lpstr>
      <vt:lpstr>Times Roman</vt:lpstr>
      <vt:lpstr>21_BasicWhite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cp:lastModifiedBy>SIMONE CHILOSI</cp:lastModifiedBy>
  <cp:revision>1</cp:revision>
  <dcterms:modified xsi:type="dcterms:W3CDTF">2022-07-23T14:23:46Z</dcterms:modified>
</cp:coreProperties>
</file>